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59" r:id="rId6"/>
    <p:sldId id="260" r:id="rId7"/>
    <p:sldId id="262" r:id="rId8"/>
    <p:sldId id="265" r:id="rId9"/>
    <p:sldId id="263" r:id="rId10"/>
    <p:sldId id="266" r:id="rId11"/>
    <p:sldId id="267" r:id="rId12"/>
    <p:sldId id="264"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7" d="100"/>
          <a:sy n="107" d="100"/>
        </p:scale>
        <p:origin x="6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335A-BD74-A432-4D3E-B0459BC8F7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75284A-3E91-DD5F-1E89-4B4A52C22C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BE73F7-49AD-C022-2D17-EB2922D0EC2E}"/>
              </a:ext>
            </a:extLst>
          </p:cNvPr>
          <p:cNvSpPr>
            <a:spLocks noGrp="1"/>
          </p:cNvSpPr>
          <p:nvPr>
            <p:ph type="dt" sz="half" idx="10"/>
          </p:nvPr>
        </p:nvSpPr>
        <p:spPr/>
        <p:txBody>
          <a:bodyPr/>
          <a:lstStyle/>
          <a:p>
            <a:fld id="{71EA150B-AB42-4E0D-A54E-AEC522532021}" type="datetimeFigureOut">
              <a:rPr lang="en-US" smtClean="0"/>
              <a:t>9/8/2024</a:t>
            </a:fld>
            <a:endParaRPr lang="en-US"/>
          </a:p>
        </p:txBody>
      </p:sp>
      <p:sp>
        <p:nvSpPr>
          <p:cNvPr id="5" name="Footer Placeholder 4">
            <a:extLst>
              <a:ext uri="{FF2B5EF4-FFF2-40B4-BE49-F238E27FC236}">
                <a16:creationId xmlns:a16="http://schemas.microsoft.com/office/drawing/2014/main" id="{83AF2376-BFE5-77BF-863B-5D4CE7062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3EB75-B217-1D07-A675-C3532DAD2B22}"/>
              </a:ext>
            </a:extLst>
          </p:cNvPr>
          <p:cNvSpPr>
            <a:spLocks noGrp="1"/>
          </p:cNvSpPr>
          <p:nvPr>
            <p:ph type="sldNum" sz="quarter" idx="12"/>
          </p:nvPr>
        </p:nvSpPr>
        <p:spPr/>
        <p:txBody>
          <a:bodyPr/>
          <a:lstStyle/>
          <a:p>
            <a:fld id="{58C0CF5F-AF73-4958-B07A-2BB7DE68DF1D}" type="slidenum">
              <a:rPr lang="en-US" smtClean="0"/>
              <a:t>‹#›</a:t>
            </a:fld>
            <a:endParaRPr lang="en-US"/>
          </a:p>
        </p:txBody>
      </p:sp>
    </p:spTree>
    <p:extLst>
      <p:ext uri="{BB962C8B-B14F-4D97-AF65-F5344CB8AC3E}">
        <p14:creationId xmlns:p14="http://schemas.microsoft.com/office/powerpoint/2010/main" val="3952434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BD8D5-36A1-285C-3102-0C4A40CF98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0126A0-B607-FA6A-F967-0988F9DEBC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30B4E-9A30-B6D7-E056-0C356AFC8C56}"/>
              </a:ext>
            </a:extLst>
          </p:cNvPr>
          <p:cNvSpPr>
            <a:spLocks noGrp="1"/>
          </p:cNvSpPr>
          <p:nvPr>
            <p:ph type="dt" sz="half" idx="10"/>
          </p:nvPr>
        </p:nvSpPr>
        <p:spPr/>
        <p:txBody>
          <a:bodyPr/>
          <a:lstStyle/>
          <a:p>
            <a:fld id="{71EA150B-AB42-4E0D-A54E-AEC522532021}" type="datetimeFigureOut">
              <a:rPr lang="en-US" smtClean="0"/>
              <a:t>9/8/2024</a:t>
            </a:fld>
            <a:endParaRPr lang="en-US"/>
          </a:p>
        </p:txBody>
      </p:sp>
      <p:sp>
        <p:nvSpPr>
          <p:cNvPr id="5" name="Footer Placeholder 4">
            <a:extLst>
              <a:ext uri="{FF2B5EF4-FFF2-40B4-BE49-F238E27FC236}">
                <a16:creationId xmlns:a16="http://schemas.microsoft.com/office/drawing/2014/main" id="{2C0D6E6B-262A-622E-C35E-6A76F152C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5ED91-329E-B84C-E1A5-FA674A381320}"/>
              </a:ext>
            </a:extLst>
          </p:cNvPr>
          <p:cNvSpPr>
            <a:spLocks noGrp="1"/>
          </p:cNvSpPr>
          <p:nvPr>
            <p:ph type="sldNum" sz="quarter" idx="12"/>
          </p:nvPr>
        </p:nvSpPr>
        <p:spPr/>
        <p:txBody>
          <a:bodyPr/>
          <a:lstStyle/>
          <a:p>
            <a:fld id="{58C0CF5F-AF73-4958-B07A-2BB7DE68DF1D}" type="slidenum">
              <a:rPr lang="en-US" smtClean="0"/>
              <a:t>‹#›</a:t>
            </a:fld>
            <a:endParaRPr lang="en-US"/>
          </a:p>
        </p:txBody>
      </p:sp>
    </p:spTree>
    <p:extLst>
      <p:ext uri="{BB962C8B-B14F-4D97-AF65-F5344CB8AC3E}">
        <p14:creationId xmlns:p14="http://schemas.microsoft.com/office/powerpoint/2010/main" val="3200653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DA58F4-C605-EE6B-50ED-DB73DC2FE6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033736-3CF2-3760-1CAB-4BC798285C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8EE43-E979-7F36-1712-E32841949620}"/>
              </a:ext>
            </a:extLst>
          </p:cNvPr>
          <p:cNvSpPr>
            <a:spLocks noGrp="1"/>
          </p:cNvSpPr>
          <p:nvPr>
            <p:ph type="dt" sz="half" idx="10"/>
          </p:nvPr>
        </p:nvSpPr>
        <p:spPr/>
        <p:txBody>
          <a:bodyPr/>
          <a:lstStyle/>
          <a:p>
            <a:fld id="{71EA150B-AB42-4E0D-A54E-AEC522532021}" type="datetimeFigureOut">
              <a:rPr lang="en-US" smtClean="0"/>
              <a:t>9/8/2024</a:t>
            </a:fld>
            <a:endParaRPr lang="en-US"/>
          </a:p>
        </p:txBody>
      </p:sp>
      <p:sp>
        <p:nvSpPr>
          <p:cNvPr id="5" name="Footer Placeholder 4">
            <a:extLst>
              <a:ext uri="{FF2B5EF4-FFF2-40B4-BE49-F238E27FC236}">
                <a16:creationId xmlns:a16="http://schemas.microsoft.com/office/drawing/2014/main" id="{380A2E91-F43E-8A05-EB22-36AD58A3D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6BA44-0A87-F501-AB4F-43C00E6B4BEC}"/>
              </a:ext>
            </a:extLst>
          </p:cNvPr>
          <p:cNvSpPr>
            <a:spLocks noGrp="1"/>
          </p:cNvSpPr>
          <p:nvPr>
            <p:ph type="sldNum" sz="quarter" idx="12"/>
          </p:nvPr>
        </p:nvSpPr>
        <p:spPr/>
        <p:txBody>
          <a:bodyPr/>
          <a:lstStyle/>
          <a:p>
            <a:fld id="{58C0CF5F-AF73-4958-B07A-2BB7DE68DF1D}" type="slidenum">
              <a:rPr lang="en-US" smtClean="0"/>
              <a:t>‹#›</a:t>
            </a:fld>
            <a:endParaRPr lang="en-US"/>
          </a:p>
        </p:txBody>
      </p:sp>
    </p:spTree>
    <p:extLst>
      <p:ext uri="{BB962C8B-B14F-4D97-AF65-F5344CB8AC3E}">
        <p14:creationId xmlns:p14="http://schemas.microsoft.com/office/powerpoint/2010/main" val="2815060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CE7B-2616-A30F-D251-3ACDC8F0BA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C0BB7-2D83-2612-62BB-667C995192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8D57D-63AD-52A6-3DA2-185D8BD7A28F}"/>
              </a:ext>
            </a:extLst>
          </p:cNvPr>
          <p:cNvSpPr>
            <a:spLocks noGrp="1"/>
          </p:cNvSpPr>
          <p:nvPr>
            <p:ph type="dt" sz="half" idx="10"/>
          </p:nvPr>
        </p:nvSpPr>
        <p:spPr/>
        <p:txBody>
          <a:bodyPr/>
          <a:lstStyle/>
          <a:p>
            <a:fld id="{71EA150B-AB42-4E0D-A54E-AEC522532021}" type="datetimeFigureOut">
              <a:rPr lang="en-US" smtClean="0"/>
              <a:t>9/8/2024</a:t>
            </a:fld>
            <a:endParaRPr lang="en-US"/>
          </a:p>
        </p:txBody>
      </p:sp>
      <p:sp>
        <p:nvSpPr>
          <p:cNvPr id="5" name="Footer Placeholder 4">
            <a:extLst>
              <a:ext uri="{FF2B5EF4-FFF2-40B4-BE49-F238E27FC236}">
                <a16:creationId xmlns:a16="http://schemas.microsoft.com/office/drawing/2014/main" id="{3F1629CB-C1A4-8343-15CC-C6804783E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6F439B-FDDE-817A-E762-798CAEE1C3DD}"/>
              </a:ext>
            </a:extLst>
          </p:cNvPr>
          <p:cNvSpPr>
            <a:spLocks noGrp="1"/>
          </p:cNvSpPr>
          <p:nvPr>
            <p:ph type="sldNum" sz="quarter" idx="12"/>
          </p:nvPr>
        </p:nvSpPr>
        <p:spPr/>
        <p:txBody>
          <a:bodyPr/>
          <a:lstStyle/>
          <a:p>
            <a:fld id="{58C0CF5F-AF73-4958-B07A-2BB7DE68DF1D}" type="slidenum">
              <a:rPr lang="en-US" smtClean="0"/>
              <a:t>‹#›</a:t>
            </a:fld>
            <a:endParaRPr lang="en-US"/>
          </a:p>
        </p:txBody>
      </p:sp>
    </p:spTree>
    <p:extLst>
      <p:ext uri="{BB962C8B-B14F-4D97-AF65-F5344CB8AC3E}">
        <p14:creationId xmlns:p14="http://schemas.microsoft.com/office/powerpoint/2010/main" val="1882190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C317-0A9A-ED42-BD9D-B7A535732B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39FFDB-7B21-95F0-6217-3AD2FF6ECB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CD1E30-1609-A006-ACAD-3E4BF0C95EA6}"/>
              </a:ext>
            </a:extLst>
          </p:cNvPr>
          <p:cNvSpPr>
            <a:spLocks noGrp="1"/>
          </p:cNvSpPr>
          <p:nvPr>
            <p:ph type="dt" sz="half" idx="10"/>
          </p:nvPr>
        </p:nvSpPr>
        <p:spPr/>
        <p:txBody>
          <a:bodyPr/>
          <a:lstStyle/>
          <a:p>
            <a:fld id="{71EA150B-AB42-4E0D-A54E-AEC522532021}" type="datetimeFigureOut">
              <a:rPr lang="en-US" smtClean="0"/>
              <a:t>9/8/2024</a:t>
            </a:fld>
            <a:endParaRPr lang="en-US"/>
          </a:p>
        </p:txBody>
      </p:sp>
      <p:sp>
        <p:nvSpPr>
          <p:cNvPr id="5" name="Footer Placeholder 4">
            <a:extLst>
              <a:ext uri="{FF2B5EF4-FFF2-40B4-BE49-F238E27FC236}">
                <a16:creationId xmlns:a16="http://schemas.microsoft.com/office/drawing/2014/main" id="{910E59C1-E6B1-9C7D-E86A-E0B8C6DB3E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8AC4-E3B2-6EA1-630E-DBDE9D26169A}"/>
              </a:ext>
            </a:extLst>
          </p:cNvPr>
          <p:cNvSpPr>
            <a:spLocks noGrp="1"/>
          </p:cNvSpPr>
          <p:nvPr>
            <p:ph type="sldNum" sz="quarter" idx="12"/>
          </p:nvPr>
        </p:nvSpPr>
        <p:spPr/>
        <p:txBody>
          <a:bodyPr/>
          <a:lstStyle/>
          <a:p>
            <a:fld id="{58C0CF5F-AF73-4958-B07A-2BB7DE68DF1D}" type="slidenum">
              <a:rPr lang="en-US" smtClean="0"/>
              <a:t>‹#›</a:t>
            </a:fld>
            <a:endParaRPr lang="en-US"/>
          </a:p>
        </p:txBody>
      </p:sp>
    </p:spTree>
    <p:extLst>
      <p:ext uri="{BB962C8B-B14F-4D97-AF65-F5344CB8AC3E}">
        <p14:creationId xmlns:p14="http://schemas.microsoft.com/office/powerpoint/2010/main" val="2985516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D74A-13F9-8413-8D72-1D788AB967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B39629-1573-2742-CCB9-08CFDAAB87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7D4779-7347-646F-8C93-F0B54FAC78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F4DD37-DC7C-0923-AEFC-5A4E5E5F28F7}"/>
              </a:ext>
            </a:extLst>
          </p:cNvPr>
          <p:cNvSpPr>
            <a:spLocks noGrp="1"/>
          </p:cNvSpPr>
          <p:nvPr>
            <p:ph type="dt" sz="half" idx="10"/>
          </p:nvPr>
        </p:nvSpPr>
        <p:spPr/>
        <p:txBody>
          <a:bodyPr/>
          <a:lstStyle/>
          <a:p>
            <a:fld id="{71EA150B-AB42-4E0D-A54E-AEC522532021}" type="datetimeFigureOut">
              <a:rPr lang="en-US" smtClean="0"/>
              <a:t>9/8/2024</a:t>
            </a:fld>
            <a:endParaRPr lang="en-US"/>
          </a:p>
        </p:txBody>
      </p:sp>
      <p:sp>
        <p:nvSpPr>
          <p:cNvPr id="6" name="Footer Placeholder 5">
            <a:extLst>
              <a:ext uri="{FF2B5EF4-FFF2-40B4-BE49-F238E27FC236}">
                <a16:creationId xmlns:a16="http://schemas.microsoft.com/office/drawing/2014/main" id="{2222F265-2C67-1C1D-93CD-EB102821E9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D112E-7AA4-5B0C-50EB-2F7CC0AF13B5}"/>
              </a:ext>
            </a:extLst>
          </p:cNvPr>
          <p:cNvSpPr>
            <a:spLocks noGrp="1"/>
          </p:cNvSpPr>
          <p:nvPr>
            <p:ph type="sldNum" sz="quarter" idx="12"/>
          </p:nvPr>
        </p:nvSpPr>
        <p:spPr/>
        <p:txBody>
          <a:bodyPr/>
          <a:lstStyle/>
          <a:p>
            <a:fld id="{58C0CF5F-AF73-4958-B07A-2BB7DE68DF1D}" type="slidenum">
              <a:rPr lang="en-US" smtClean="0"/>
              <a:t>‹#›</a:t>
            </a:fld>
            <a:endParaRPr lang="en-US"/>
          </a:p>
        </p:txBody>
      </p:sp>
    </p:spTree>
    <p:extLst>
      <p:ext uri="{BB962C8B-B14F-4D97-AF65-F5344CB8AC3E}">
        <p14:creationId xmlns:p14="http://schemas.microsoft.com/office/powerpoint/2010/main" val="4014203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8408-0634-475E-55CC-298A5414E8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66F2B0-C565-25B2-20A6-2633211805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1E1B3D-A76F-B3B5-37BC-2B4FA1E60E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893A7A-26CE-CD69-C57F-32FF2A0B74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9D7886-0225-55AD-520A-2BF3680086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A3AD5A-6D3F-38F6-BDAD-CBC4039771EA}"/>
              </a:ext>
            </a:extLst>
          </p:cNvPr>
          <p:cNvSpPr>
            <a:spLocks noGrp="1"/>
          </p:cNvSpPr>
          <p:nvPr>
            <p:ph type="dt" sz="half" idx="10"/>
          </p:nvPr>
        </p:nvSpPr>
        <p:spPr/>
        <p:txBody>
          <a:bodyPr/>
          <a:lstStyle/>
          <a:p>
            <a:fld id="{71EA150B-AB42-4E0D-A54E-AEC522532021}" type="datetimeFigureOut">
              <a:rPr lang="en-US" smtClean="0"/>
              <a:t>9/8/2024</a:t>
            </a:fld>
            <a:endParaRPr lang="en-US"/>
          </a:p>
        </p:txBody>
      </p:sp>
      <p:sp>
        <p:nvSpPr>
          <p:cNvPr id="8" name="Footer Placeholder 7">
            <a:extLst>
              <a:ext uri="{FF2B5EF4-FFF2-40B4-BE49-F238E27FC236}">
                <a16:creationId xmlns:a16="http://schemas.microsoft.com/office/drawing/2014/main" id="{D4B01CBB-D4EB-F4DC-8B40-F9C472B951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0C29E-E38C-CCE9-6376-3373A7AFAF45}"/>
              </a:ext>
            </a:extLst>
          </p:cNvPr>
          <p:cNvSpPr>
            <a:spLocks noGrp="1"/>
          </p:cNvSpPr>
          <p:nvPr>
            <p:ph type="sldNum" sz="quarter" idx="12"/>
          </p:nvPr>
        </p:nvSpPr>
        <p:spPr/>
        <p:txBody>
          <a:bodyPr/>
          <a:lstStyle/>
          <a:p>
            <a:fld id="{58C0CF5F-AF73-4958-B07A-2BB7DE68DF1D}" type="slidenum">
              <a:rPr lang="en-US" smtClean="0"/>
              <a:t>‹#›</a:t>
            </a:fld>
            <a:endParaRPr lang="en-US"/>
          </a:p>
        </p:txBody>
      </p:sp>
    </p:spTree>
    <p:extLst>
      <p:ext uri="{BB962C8B-B14F-4D97-AF65-F5344CB8AC3E}">
        <p14:creationId xmlns:p14="http://schemas.microsoft.com/office/powerpoint/2010/main" val="1934430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2872-4C76-E8AD-14BD-C39C92540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354FBB-CAD6-2949-02C7-62E1EBD07B2E}"/>
              </a:ext>
            </a:extLst>
          </p:cNvPr>
          <p:cNvSpPr>
            <a:spLocks noGrp="1"/>
          </p:cNvSpPr>
          <p:nvPr>
            <p:ph type="dt" sz="half" idx="10"/>
          </p:nvPr>
        </p:nvSpPr>
        <p:spPr/>
        <p:txBody>
          <a:bodyPr/>
          <a:lstStyle/>
          <a:p>
            <a:fld id="{71EA150B-AB42-4E0D-A54E-AEC522532021}" type="datetimeFigureOut">
              <a:rPr lang="en-US" smtClean="0"/>
              <a:t>9/8/2024</a:t>
            </a:fld>
            <a:endParaRPr lang="en-US"/>
          </a:p>
        </p:txBody>
      </p:sp>
      <p:sp>
        <p:nvSpPr>
          <p:cNvPr id="4" name="Footer Placeholder 3">
            <a:extLst>
              <a:ext uri="{FF2B5EF4-FFF2-40B4-BE49-F238E27FC236}">
                <a16:creationId xmlns:a16="http://schemas.microsoft.com/office/drawing/2014/main" id="{B9BBB41B-9686-ADBA-9134-7563CC2FE2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8DEF2C-95AF-8F44-7797-F85CECC9BB28}"/>
              </a:ext>
            </a:extLst>
          </p:cNvPr>
          <p:cNvSpPr>
            <a:spLocks noGrp="1"/>
          </p:cNvSpPr>
          <p:nvPr>
            <p:ph type="sldNum" sz="quarter" idx="12"/>
          </p:nvPr>
        </p:nvSpPr>
        <p:spPr/>
        <p:txBody>
          <a:bodyPr/>
          <a:lstStyle/>
          <a:p>
            <a:fld id="{58C0CF5F-AF73-4958-B07A-2BB7DE68DF1D}" type="slidenum">
              <a:rPr lang="en-US" smtClean="0"/>
              <a:t>‹#›</a:t>
            </a:fld>
            <a:endParaRPr lang="en-US"/>
          </a:p>
        </p:txBody>
      </p:sp>
    </p:spTree>
    <p:extLst>
      <p:ext uri="{BB962C8B-B14F-4D97-AF65-F5344CB8AC3E}">
        <p14:creationId xmlns:p14="http://schemas.microsoft.com/office/powerpoint/2010/main" val="1453735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CBECB-45E6-6661-096E-3640C1A8D97A}"/>
              </a:ext>
            </a:extLst>
          </p:cNvPr>
          <p:cNvSpPr>
            <a:spLocks noGrp="1"/>
          </p:cNvSpPr>
          <p:nvPr>
            <p:ph type="dt" sz="half" idx="10"/>
          </p:nvPr>
        </p:nvSpPr>
        <p:spPr/>
        <p:txBody>
          <a:bodyPr/>
          <a:lstStyle/>
          <a:p>
            <a:fld id="{71EA150B-AB42-4E0D-A54E-AEC522532021}" type="datetimeFigureOut">
              <a:rPr lang="en-US" smtClean="0"/>
              <a:t>9/8/2024</a:t>
            </a:fld>
            <a:endParaRPr lang="en-US"/>
          </a:p>
        </p:txBody>
      </p:sp>
      <p:sp>
        <p:nvSpPr>
          <p:cNvPr id="3" name="Footer Placeholder 2">
            <a:extLst>
              <a:ext uri="{FF2B5EF4-FFF2-40B4-BE49-F238E27FC236}">
                <a16:creationId xmlns:a16="http://schemas.microsoft.com/office/drawing/2014/main" id="{2FE53242-B532-369E-2504-9B94F9A311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42223B-08C7-0566-F7F6-AE972B52FF23}"/>
              </a:ext>
            </a:extLst>
          </p:cNvPr>
          <p:cNvSpPr>
            <a:spLocks noGrp="1"/>
          </p:cNvSpPr>
          <p:nvPr>
            <p:ph type="sldNum" sz="quarter" idx="12"/>
          </p:nvPr>
        </p:nvSpPr>
        <p:spPr/>
        <p:txBody>
          <a:bodyPr/>
          <a:lstStyle/>
          <a:p>
            <a:fld id="{58C0CF5F-AF73-4958-B07A-2BB7DE68DF1D}" type="slidenum">
              <a:rPr lang="en-US" smtClean="0"/>
              <a:t>‹#›</a:t>
            </a:fld>
            <a:endParaRPr lang="en-US"/>
          </a:p>
        </p:txBody>
      </p:sp>
    </p:spTree>
    <p:extLst>
      <p:ext uri="{BB962C8B-B14F-4D97-AF65-F5344CB8AC3E}">
        <p14:creationId xmlns:p14="http://schemas.microsoft.com/office/powerpoint/2010/main" val="27050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0F1E-7F40-4057-3B34-D65A1C916E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C45D4-62F7-8532-DCA8-1BC62E640B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4E239A-B877-9EC7-3EF6-6AA8FD550D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D1E255-BC24-F862-F16A-556CAC3A2514}"/>
              </a:ext>
            </a:extLst>
          </p:cNvPr>
          <p:cNvSpPr>
            <a:spLocks noGrp="1"/>
          </p:cNvSpPr>
          <p:nvPr>
            <p:ph type="dt" sz="half" idx="10"/>
          </p:nvPr>
        </p:nvSpPr>
        <p:spPr/>
        <p:txBody>
          <a:bodyPr/>
          <a:lstStyle/>
          <a:p>
            <a:fld id="{71EA150B-AB42-4E0D-A54E-AEC522532021}" type="datetimeFigureOut">
              <a:rPr lang="en-US" smtClean="0"/>
              <a:t>9/8/2024</a:t>
            </a:fld>
            <a:endParaRPr lang="en-US"/>
          </a:p>
        </p:txBody>
      </p:sp>
      <p:sp>
        <p:nvSpPr>
          <p:cNvPr id="6" name="Footer Placeholder 5">
            <a:extLst>
              <a:ext uri="{FF2B5EF4-FFF2-40B4-BE49-F238E27FC236}">
                <a16:creationId xmlns:a16="http://schemas.microsoft.com/office/drawing/2014/main" id="{31C74368-37DF-A9D3-D13F-43CFC0FE1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53BC62-FEE6-80CE-AE3B-1B237B8928BC}"/>
              </a:ext>
            </a:extLst>
          </p:cNvPr>
          <p:cNvSpPr>
            <a:spLocks noGrp="1"/>
          </p:cNvSpPr>
          <p:nvPr>
            <p:ph type="sldNum" sz="quarter" idx="12"/>
          </p:nvPr>
        </p:nvSpPr>
        <p:spPr/>
        <p:txBody>
          <a:bodyPr/>
          <a:lstStyle/>
          <a:p>
            <a:fld id="{58C0CF5F-AF73-4958-B07A-2BB7DE68DF1D}" type="slidenum">
              <a:rPr lang="en-US" smtClean="0"/>
              <a:t>‹#›</a:t>
            </a:fld>
            <a:endParaRPr lang="en-US"/>
          </a:p>
        </p:txBody>
      </p:sp>
    </p:spTree>
    <p:extLst>
      <p:ext uri="{BB962C8B-B14F-4D97-AF65-F5344CB8AC3E}">
        <p14:creationId xmlns:p14="http://schemas.microsoft.com/office/powerpoint/2010/main" val="50847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860E-D19B-ABC5-F6C7-E2B447162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316EE3-41F6-509F-F1F5-A91B0D1DF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69AC43-2035-43D3-0270-38DFF62BC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929E9-3E52-3A77-09DF-8B90B0A41D87}"/>
              </a:ext>
            </a:extLst>
          </p:cNvPr>
          <p:cNvSpPr>
            <a:spLocks noGrp="1"/>
          </p:cNvSpPr>
          <p:nvPr>
            <p:ph type="dt" sz="half" idx="10"/>
          </p:nvPr>
        </p:nvSpPr>
        <p:spPr/>
        <p:txBody>
          <a:bodyPr/>
          <a:lstStyle/>
          <a:p>
            <a:fld id="{71EA150B-AB42-4E0D-A54E-AEC522532021}" type="datetimeFigureOut">
              <a:rPr lang="en-US" smtClean="0"/>
              <a:t>9/8/2024</a:t>
            </a:fld>
            <a:endParaRPr lang="en-US"/>
          </a:p>
        </p:txBody>
      </p:sp>
      <p:sp>
        <p:nvSpPr>
          <p:cNvPr id="6" name="Footer Placeholder 5">
            <a:extLst>
              <a:ext uri="{FF2B5EF4-FFF2-40B4-BE49-F238E27FC236}">
                <a16:creationId xmlns:a16="http://schemas.microsoft.com/office/drawing/2014/main" id="{34D20118-4436-8BD7-E4DE-5F94699BD2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587CE5-DC05-3CDF-97F4-ABA28B455377}"/>
              </a:ext>
            </a:extLst>
          </p:cNvPr>
          <p:cNvSpPr>
            <a:spLocks noGrp="1"/>
          </p:cNvSpPr>
          <p:nvPr>
            <p:ph type="sldNum" sz="quarter" idx="12"/>
          </p:nvPr>
        </p:nvSpPr>
        <p:spPr/>
        <p:txBody>
          <a:bodyPr/>
          <a:lstStyle/>
          <a:p>
            <a:fld id="{58C0CF5F-AF73-4958-B07A-2BB7DE68DF1D}" type="slidenum">
              <a:rPr lang="en-US" smtClean="0"/>
              <a:t>‹#›</a:t>
            </a:fld>
            <a:endParaRPr lang="en-US"/>
          </a:p>
        </p:txBody>
      </p:sp>
    </p:spTree>
    <p:extLst>
      <p:ext uri="{BB962C8B-B14F-4D97-AF65-F5344CB8AC3E}">
        <p14:creationId xmlns:p14="http://schemas.microsoft.com/office/powerpoint/2010/main" val="717963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C7605F-2C5B-C8D8-88BE-5ED884F50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CED748-FA78-F680-3B08-A6BF124D5E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E2A93-10B1-788A-DFD0-C80795669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EA150B-AB42-4E0D-A54E-AEC522532021}" type="datetimeFigureOut">
              <a:rPr lang="en-US" smtClean="0"/>
              <a:t>9/8/2024</a:t>
            </a:fld>
            <a:endParaRPr lang="en-US"/>
          </a:p>
        </p:txBody>
      </p:sp>
      <p:sp>
        <p:nvSpPr>
          <p:cNvPr id="5" name="Footer Placeholder 4">
            <a:extLst>
              <a:ext uri="{FF2B5EF4-FFF2-40B4-BE49-F238E27FC236}">
                <a16:creationId xmlns:a16="http://schemas.microsoft.com/office/drawing/2014/main" id="{9891579C-F7F4-C172-A2C4-BBF567BD5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14C498-C23E-54B5-8CC8-ACCB451D56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C0CF5F-AF73-4958-B07A-2BB7DE68DF1D}" type="slidenum">
              <a:rPr lang="en-US" smtClean="0"/>
              <a:t>‹#›</a:t>
            </a:fld>
            <a:endParaRPr lang="en-US"/>
          </a:p>
        </p:txBody>
      </p:sp>
    </p:spTree>
    <p:extLst>
      <p:ext uri="{BB962C8B-B14F-4D97-AF65-F5344CB8AC3E}">
        <p14:creationId xmlns:p14="http://schemas.microsoft.com/office/powerpoint/2010/main" val="131697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KRd9qqQnbm009t6sYefAhX1crF7WGYdM/view?usp=sharing" TargetMode="External"/><Relationship Id="rId2" Type="http://schemas.openxmlformats.org/officeDocument/2006/relationships/hyperlink" Target="https://docs.google.com/spreadsheets/d/1muCcb2aTJMnp8evprZOG33FUe060nLhi/edit?usp=sharing&amp;ouid=117038589761866819009&amp;rtpof=true&amp;sd=true" TargetMode="External"/><Relationship Id="rId1" Type="http://schemas.openxmlformats.org/officeDocument/2006/relationships/slideLayout" Target="../slideLayouts/slideLayout2.xml"/><Relationship Id="rId4" Type="http://schemas.openxmlformats.org/officeDocument/2006/relationships/hyperlink" Target="https://drive.google.com/file/d/1WgWnAyYSsOBgsuz4-Lt3_DZgOKP15NSM/view?usp=shari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BA26-F5DC-6A04-D8F8-1C1AD781094A}"/>
              </a:ext>
            </a:extLst>
          </p:cNvPr>
          <p:cNvSpPr>
            <a:spLocks noGrp="1"/>
          </p:cNvSpPr>
          <p:nvPr>
            <p:ph type="ctrTitle"/>
          </p:nvPr>
        </p:nvSpPr>
        <p:spPr/>
        <p:txBody>
          <a:bodyPr/>
          <a:lstStyle/>
          <a:p>
            <a:r>
              <a:rPr lang="en-US" dirty="0"/>
              <a:t>Data Analysis Portfolio</a:t>
            </a:r>
          </a:p>
        </p:txBody>
      </p:sp>
      <p:sp>
        <p:nvSpPr>
          <p:cNvPr id="3" name="Subtitle 2">
            <a:extLst>
              <a:ext uri="{FF2B5EF4-FFF2-40B4-BE49-F238E27FC236}">
                <a16:creationId xmlns:a16="http://schemas.microsoft.com/office/drawing/2014/main" id="{23D9524F-0712-7CF5-5712-8F9217B81B98}"/>
              </a:ext>
            </a:extLst>
          </p:cNvPr>
          <p:cNvSpPr>
            <a:spLocks noGrp="1"/>
          </p:cNvSpPr>
          <p:nvPr>
            <p:ph type="subTitle" idx="1"/>
          </p:nvPr>
        </p:nvSpPr>
        <p:spPr/>
        <p:txBody>
          <a:bodyPr/>
          <a:lstStyle/>
          <a:p>
            <a:r>
              <a:rPr lang="en-US" b="1" dirty="0"/>
              <a:t>Prepared by</a:t>
            </a:r>
            <a:r>
              <a:rPr lang="en-US" dirty="0"/>
              <a:t>: Sai Kumar</a:t>
            </a:r>
          </a:p>
        </p:txBody>
      </p:sp>
      <p:sp>
        <p:nvSpPr>
          <p:cNvPr id="4" name="TextBox 3">
            <a:extLst>
              <a:ext uri="{FF2B5EF4-FFF2-40B4-BE49-F238E27FC236}">
                <a16:creationId xmlns:a16="http://schemas.microsoft.com/office/drawing/2014/main" id="{02A4565E-9AC8-193E-168F-EE6DE4DA8907}"/>
              </a:ext>
            </a:extLst>
          </p:cNvPr>
          <p:cNvSpPr txBox="1"/>
          <p:nvPr/>
        </p:nvSpPr>
        <p:spPr>
          <a:xfrm>
            <a:off x="11304494" y="6096000"/>
            <a:ext cx="3048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2841094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0A59-84D6-4238-3845-7B58713EBBB7}"/>
              </a:ext>
            </a:extLst>
          </p:cNvPr>
          <p:cNvSpPr>
            <a:spLocks noGrp="1"/>
          </p:cNvSpPr>
          <p:nvPr>
            <p:ph type="title"/>
          </p:nvPr>
        </p:nvSpPr>
        <p:spPr>
          <a:xfrm>
            <a:off x="838199" y="153761"/>
            <a:ext cx="10515600" cy="791322"/>
          </a:xfrm>
        </p:spPr>
        <p:txBody>
          <a:bodyPr/>
          <a:lstStyle/>
          <a:p>
            <a:pPr algn="ctr"/>
            <a:r>
              <a:rPr lang="en-US" dirty="0">
                <a:latin typeface="Arial Black" panose="020B0A04020102020204" pitchFamily="34" charset="0"/>
              </a:rPr>
              <a:t>Finding-2</a:t>
            </a:r>
          </a:p>
        </p:txBody>
      </p:sp>
      <p:sp>
        <p:nvSpPr>
          <p:cNvPr id="3" name="Content Placeholder 2">
            <a:extLst>
              <a:ext uri="{FF2B5EF4-FFF2-40B4-BE49-F238E27FC236}">
                <a16:creationId xmlns:a16="http://schemas.microsoft.com/office/drawing/2014/main" id="{68C5E89A-9D80-2EB1-5516-BB9135BBB88D}"/>
              </a:ext>
            </a:extLst>
          </p:cNvPr>
          <p:cNvSpPr>
            <a:spLocks noGrp="1"/>
          </p:cNvSpPr>
          <p:nvPr>
            <p:ph idx="1"/>
          </p:nvPr>
        </p:nvSpPr>
        <p:spPr>
          <a:xfrm>
            <a:off x="1317811" y="5055387"/>
            <a:ext cx="9556377" cy="1500839"/>
          </a:xfrm>
        </p:spPr>
        <p:txBody>
          <a:bodyPr>
            <a:normAutofit/>
          </a:bodyPr>
          <a:lstStyle/>
          <a:p>
            <a:r>
              <a:rPr lang="en-US" sz="2000" dirty="0"/>
              <a:t>In </a:t>
            </a:r>
            <a:r>
              <a:rPr lang="en-US" sz="2000" b="1" dirty="0"/>
              <a:t>Figure 1</a:t>
            </a:r>
            <a:r>
              <a:rPr lang="en-US" sz="2000" dirty="0"/>
              <a:t>, the total number of trips canceled by drivers is </a:t>
            </a:r>
            <a:r>
              <a:rPr lang="en-US" sz="2000" b="1" dirty="0"/>
              <a:t>469</a:t>
            </a:r>
            <a:r>
              <a:rPr lang="en-US" sz="2000" dirty="0"/>
              <a:t>.</a:t>
            </a:r>
          </a:p>
          <a:p>
            <a:r>
              <a:rPr lang="en-US" sz="2000" dirty="0"/>
              <a:t>In </a:t>
            </a:r>
            <a:r>
              <a:rPr lang="en-US" sz="2000" b="1" dirty="0"/>
              <a:t>Figure 2</a:t>
            </a:r>
            <a:r>
              <a:rPr lang="en-US" sz="2000" dirty="0"/>
              <a:t>, the most frequently used payment method for trips is highlighted.</a:t>
            </a:r>
          </a:p>
          <a:p>
            <a:endParaRPr lang="en-US" sz="3200" dirty="0">
              <a:solidFill>
                <a:schemeClr val="tx1">
                  <a:lumMod val="95000"/>
                  <a:lumOff val="5000"/>
                </a:schemeClr>
              </a:solidFill>
            </a:endParaRPr>
          </a:p>
        </p:txBody>
      </p:sp>
      <p:sp>
        <p:nvSpPr>
          <p:cNvPr id="6" name="TextBox 5">
            <a:extLst>
              <a:ext uri="{FF2B5EF4-FFF2-40B4-BE49-F238E27FC236}">
                <a16:creationId xmlns:a16="http://schemas.microsoft.com/office/drawing/2014/main" id="{C8C14F79-6ED3-2950-85AC-C201DD47C988}"/>
              </a:ext>
            </a:extLst>
          </p:cNvPr>
          <p:cNvSpPr txBox="1"/>
          <p:nvPr/>
        </p:nvSpPr>
        <p:spPr>
          <a:xfrm>
            <a:off x="3573776" y="3784362"/>
            <a:ext cx="6723530" cy="1477328"/>
          </a:xfrm>
          <a:prstGeom prst="rect">
            <a:avLst/>
          </a:prstGeom>
          <a:noFill/>
        </p:spPr>
        <p:txBody>
          <a:bodyPr wrap="square" rtlCol="0">
            <a:spAutoFit/>
          </a:bodyPr>
          <a:lstStyle/>
          <a:p>
            <a:endParaRPr lang="en-US" sz="1800" dirty="0">
              <a:solidFill>
                <a:srgbClr val="008000"/>
              </a:solidFill>
              <a:latin typeface="Consolas" panose="020B0609020204030204" pitchFamily="49" charset="0"/>
            </a:endParaRPr>
          </a:p>
          <a:p>
            <a:r>
              <a:rPr lang="en-US" dirty="0">
                <a:solidFill>
                  <a:schemeClr val="tx1">
                    <a:lumMod val="95000"/>
                    <a:lumOff val="5000"/>
                  </a:schemeClr>
                </a:solidFill>
                <a:latin typeface="Consolas" panose="020B0609020204030204" pitchFamily="49" charset="0"/>
              </a:rPr>
              <a:t>Fig 1: </a:t>
            </a:r>
            <a:r>
              <a:rPr lang="en-US" sz="1800" dirty="0">
                <a:solidFill>
                  <a:srgbClr val="008000"/>
                </a:solidFill>
                <a:latin typeface="Consolas" panose="020B0609020204030204" pitchFamily="49" charset="0"/>
              </a:rPr>
              <a:t>total driver cancelled</a:t>
            </a:r>
          </a:p>
          <a:p>
            <a:r>
              <a:rPr lang="en-US" sz="1800" dirty="0">
                <a:solidFill>
                  <a:schemeClr val="tx1">
                    <a:lumMod val="95000"/>
                    <a:lumOff val="5000"/>
                  </a:schemeClr>
                </a:solidFill>
                <a:latin typeface="Consolas" panose="020B0609020204030204" pitchFamily="49" charset="0"/>
              </a:rPr>
              <a:t>Fig 2:</a:t>
            </a:r>
            <a:r>
              <a:rPr lang="en-US" sz="1800" dirty="0">
                <a:solidFill>
                  <a:srgbClr val="008000"/>
                </a:solidFill>
                <a:latin typeface="Consolas" panose="020B0609020204030204" pitchFamily="49" charset="0"/>
              </a:rPr>
              <a:t>which is the most used payment method </a:t>
            </a:r>
            <a:endParaRPr lang="en-US" sz="1800" dirty="0">
              <a:solidFill>
                <a:srgbClr val="0000FF"/>
              </a:solidFill>
              <a:latin typeface="Consolas" panose="020B0609020204030204" pitchFamily="49" charset="0"/>
            </a:endParaRPr>
          </a:p>
          <a:p>
            <a:r>
              <a:rPr lang="en-US" sz="1800" dirty="0">
                <a:solidFill>
                  <a:srgbClr val="000000"/>
                </a:solidFill>
                <a:latin typeface="Consolas" panose="020B0609020204030204" pitchFamily="49" charset="0"/>
              </a:rPr>
              <a:t> </a:t>
            </a:r>
            <a:endParaRPr lang="en-US" dirty="0"/>
          </a:p>
          <a:p>
            <a:endParaRPr lang="en-US" dirty="0"/>
          </a:p>
        </p:txBody>
      </p:sp>
      <p:sp>
        <p:nvSpPr>
          <p:cNvPr id="14" name="TextBox 13">
            <a:extLst>
              <a:ext uri="{FF2B5EF4-FFF2-40B4-BE49-F238E27FC236}">
                <a16:creationId xmlns:a16="http://schemas.microsoft.com/office/drawing/2014/main" id="{F3D28B10-B960-FF2E-370C-8BD5DF6CFCFB}"/>
              </a:ext>
            </a:extLst>
          </p:cNvPr>
          <p:cNvSpPr txBox="1"/>
          <p:nvPr/>
        </p:nvSpPr>
        <p:spPr>
          <a:xfrm>
            <a:off x="490378" y="1058958"/>
            <a:ext cx="5593978" cy="1477328"/>
          </a:xfrm>
          <a:prstGeom prst="rect">
            <a:avLst/>
          </a:prstGeom>
          <a:noFill/>
        </p:spPr>
        <p:txBody>
          <a:bodyPr wrap="square">
            <a:spAutoFit/>
          </a:bodyPr>
          <a:lstStyle/>
          <a:p>
            <a:r>
              <a:rPr lang="en-US" sz="1800" dirty="0">
                <a:solidFill>
                  <a:schemeClr val="tx1">
                    <a:lumMod val="95000"/>
                    <a:lumOff val="5000"/>
                  </a:schemeClr>
                </a:solidFill>
                <a:latin typeface="Consolas" panose="020B0609020204030204" pitchFamily="49" charset="0"/>
              </a:rPr>
              <a:t>Fig 1:</a:t>
            </a:r>
            <a:r>
              <a:rPr lang="en-US" sz="1800" dirty="0">
                <a:solidFill>
                  <a:srgbClr val="008000"/>
                </a:solidFill>
                <a:latin typeface="Consolas" panose="020B0609020204030204" pitchFamily="49" charset="0"/>
              </a:rPr>
              <a:t>total driver cancelled</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total_driver_cancellations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trips_details2</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driver_not_cancelled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0</a:t>
            </a:r>
            <a:r>
              <a:rPr lang="en-US" sz="1800" dirty="0">
                <a:solidFill>
                  <a:srgbClr val="808080"/>
                </a:solidFill>
                <a:latin typeface="Consolas" panose="020B0609020204030204" pitchFamily="49" charset="0"/>
              </a:rPr>
              <a:t>;</a:t>
            </a:r>
            <a:endParaRPr lang="en-US" sz="1800" dirty="0">
              <a:solidFill>
                <a:schemeClr val="tx1">
                  <a:lumMod val="95000"/>
                  <a:lumOff val="5000"/>
                </a:schemeClr>
              </a:solidFill>
              <a:latin typeface="Consolas" panose="020B0609020204030204" pitchFamily="49" charset="0"/>
            </a:endParaRPr>
          </a:p>
        </p:txBody>
      </p:sp>
      <p:sp>
        <p:nvSpPr>
          <p:cNvPr id="18" name="TextBox 17">
            <a:extLst>
              <a:ext uri="{FF2B5EF4-FFF2-40B4-BE49-F238E27FC236}">
                <a16:creationId xmlns:a16="http://schemas.microsoft.com/office/drawing/2014/main" id="{FF5A6061-824A-F63E-D787-B72649716CC0}"/>
              </a:ext>
            </a:extLst>
          </p:cNvPr>
          <p:cNvSpPr txBox="1"/>
          <p:nvPr/>
        </p:nvSpPr>
        <p:spPr>
          <a:xfrm>
            <a:off x="1270308" y="2812791"/>
            <a:ext cx="1210236" cy="369332"/>
          </a:xfrm>
          <a:prstGeom prst="rect">
            <a:avLst/>
          </a:prstGeom>
          <a:noFill/>
        </p:spPr>
        <p:txBody>
          <a:bodyPr wrap="square" rtlCol="0">
            <a:spAutoFit/>
          </a:bodyPr>
          <a:lstStyle/>
          <a:p>
            <a:r>
              <a:rPr lang="en-US" b="1" dirty="0"/>
              <a:t>Output 1 :</a:t>
            </a:r>
          </a:p>
        </p:txBody>
      </p:sp>
      <p:pic>
        <p:nvPicPr>
          <p:cNvPr id="5" name="Picture 4">
            <a:extLst>
              <a:ext uri="{FF2B5EF4-FFF2-40B4-BE49-F238E27FC236}">
                <a16:creationId xmlns:a16="http://schemas.microsoft.com/office/drawing/2014/main" id="{3DF190A2-8F6D-1A5D-46A7-18117BD69202}"/>
              </a:ext>
            </a:extLst>
          </p:cNvPr>
          <p:cNvPicPr>
            <a:picLocks noChangeAspect="1"/>
          </p:cNvPicPr>
          <p:nvPr/>
        </p:nvPicPr>
        <p:blipFill>
          <a:blip r:embed="rId2"/>
          <a:stretch>
            <a:fillRect/>
          </a:stretch>
        </p:blipFill>
        <p:spPr>
          <a:xfrm>
            <a:off x="2480544" y="2698959"/>
            <a:ext cx="1733792" cy="695422"/>
          </a:xfrm>
          <a:prstGeom prst="rect">
            <a:avLst/>
          </a:prstGeom>
        </p:spPr>
      </p:pic>
      <p:sp>
        <p:nvSpPr>
          <p:cNvPr id="9" name="TextBox 8">
            <a:extLst>
              <a:ext uri="{FF2B5EF4-FFF2-40B4-BE49-F238E27FC236}">
                <a16:creationId xmlns:a16="http://schemas.microsoft.com/office/drawing/2014/main" id="{FCCA55AD-6301-2167-E9E6-7A359A7093A7}"/>
              </a:ext>
            </a:extLst>
          </p:cNvPr>
          <p:cNvSpPr txBox="1"/>
          <p:nvPr/>
        </p:nvSpPr>
        <p:spPr>
          <a:xfrm>
            <a:off x="5515974" y="977606"/>
            <a:ext cx="5405718" cy="2369880"/>
          </a:xfrm>
          <a:prstGeom prst="rect">
            <a:avLst/>
          </a:prstGeom>
          <a:noFill/>
        </p:spPr>
        <p:txBody>
          <a:bodyPr wrap="square">
            <a:spAutoFit/>
          </a:bodyPr>
          <a:lstStyle/>
          <a:p>
            <a:r>
              <a:rPr lang="en-US" sz="1800" dirty="0">
                <a:solidFill>
                  <a:schemeClr val="tx1">
                    <a:lumMod val="95000"/>
                    <a:lumOff val="5000"/>
                  </a:schemeClr>
                </a:solidFill>
                <a:latin typeface="Consolas" panose="020B0609020204030204" pitchFamily="49" charset="0"/>
              </a:rPr>
              <a:t>Fig 2:</a:t>
            </a:r>
            <a:r>
              <a:rPr lang="en-US" sz="1800" dirty="0">
                <a:solidFill>
                  <a:srgbClr val="008000"/>
                </a:solidFill>
                <a:latin typeface="Consolas" panose="020B0609020204030204" pitchFamily="49" charset="0"/>
              </a:rPr>
              <a:t>which is the most used payment method </a:t>
            </a:r>
            <a:endParaRPr lang="en-US" sz="1800" dirty="0">
              <a:solidFill>
                <a:srgbClr val="0000FF"/>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method</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payment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 </a:t>
            </a:r>
          </a:p>
          <a:p>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top</a:t>
            </a:r>
            <a:r>
              <a:rPr lang="en-US" sz="1400" dirty="0">
                <a:solidFill>
                  <a:srgbClr val="000000"/>
                </a:solidFill>
                <a:latin typeface="Consolas" panose="020B0609020204030204" pitchFamily="49" charset="0"/>
              </a:rPr>
              <a:t> 1 </a:t>
            </a:r>
            <a:r>
              <a:rPr lang="en-US" sz="1400" dirty="0" err="1">
                <a:solidFill>
                  <a:srgbClr val="000000"/>
                </a:solidFill>
                <a:latin typeface="Consolas" panose="020B0609020204030204" pitchFamily="49" charset="0"/>
              </a:rPr>
              <a:t>faremethod</a:t>
            </a:r>
            <a:r>
              <a:rPr lang="en-US" sz="1400" dirty="0" err="1">
                <a:solidFill>
                  <a:srgbClr val="808080"/>
                </a:solidFill>
                <a:latin typeface="Consolas" panose="020B0609020204030204" pitchFamily="49" charset="0"/>
              </a:rPr>
              <a:t>,</a:t>
            </a:r>
            <a:r>
              <a:rPr lang="en-US" sz="1400" dirty="0" err="1">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distinct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tripid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trip_count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trips</a:t>
            </a:r>
          </a:p>
          <a:p>
            <a:r>
              <a:rPr lang="en-US" sz="1400" dirty="0">
                <a:solidFill>
                  <a:srgbClr val="0000FF"/>
                </a:solidFill>
                <a:latin typeface="Consolas" panose="020B0609020204030204" pitchFamily="49" charset="0"/>
              </a:rPr>
              <a:t>group</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faremethod</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trip_count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b</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b</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faremethod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endParaRPr lang="en-US" sz="1400" dirty="0"/>
          </a:p>
        </p:txBody>
      </p:sp>
      <p:pic>
        <p:nvPicPr>
          <p:cNvPr id="13" name="Picture 12">
            <a:extLst>
              <a:ext uri="{FF2B5EF4-FFF2-40B4-BE49-F238E27FC236}">
                <a16:creationId xmlns:a16="http://schemas.microsoft.com/office/drawing/2014/main" id="{E5E5C058-7226-3D3D-82D0-E9D0CB9864E5}"/>
              </a:ext>
            </a:extLst>
          </p:cNvPr>
          <p:cNvPicPr>
            <a:picLocks noChangeAspect="1"/>
          </p:cNvPicPr>
          <p:nvPr/>
        </p:nvPicPr>
        <p:blipFill>
          <a:blip r:embed="rId3"/>
          <a:stretch>
            <a:fillRect/>
          </a:stretch>
        </p:blipFill>
        <p:spPr>
          <a:xfrm>
            <a:off x="9375276" y="3328070"/>
            <a:ext cx="1428949" cy="790685"/>
          </a:xfrm>
          <a:prstGeom prst="rect">
            <a:avLst/>
          </a:prstGeom>
        </p:spPr>
      </p:pic>
      <p:sp>
        <p:nvSpPr>
          <p:cNvPr id="15" name="TextBox 14">
            <a:extLst>
              <a:ext uri="{FF2B5EF4-FFF2-40B4-BE49-F238E27FC236}">
                <a16:creationId xmlns:a16="http://schemas.microsoft.com/office/drawing/2014/main" id="{F64A7E3B-15DB-90C4-2E30-DFFD5EBF00F4}"/>
              </a:ext>
            </a:extLst>
          </p:cNvPr>
          <p:cNvSpPr txBox="1"/>
          <p:nvPr/>
        </p:nvSpPr>
        <p:spPr>
          <a:xfrm>
            <a:off x="8165040" y="3510515"/>
            <a:ext cx="1210236" cy="369332"/>
          </a:xfrm>
          <a:prstGeom prst="rect">
            <a:avLst/>
          </a:prstGeom>
          <a:noFill/>
        </p:spPr>
        <p:txBody>
          <a:bodyPr wrap="square" rtlCol="0">
            <a:spAutoFit/>
          </a:bodyPr>
          <a:lstStyle/>
          <a:p>
            <a:r>
              <a:rPr lang="en-US" b="1" dirty="0"/>
              <a:t>Output 2 :</a:t>
            </a:r>
          </a:p>
        </p:txBody>
      </p:sp>
      <p:sp>
        <p:nvSpPr>
          <p:cNvPr id="4" name="TextBox 3">
            <a:extLst>
              <a:ext uri="{FF2B5EF4-FFF2-40B4-BE49-F238E27FC236}">
                <a16:creationId xmlns:a16="http://schemas.microsoft.com/office/drawing/2014/main" id="{453F9B40-5E47-9B16-9A41-820FDE616B92}"/>
              </a:ext>
            </a:extLst>
          </p:cNvPr>
          <p:cNvSpPr txBox="1"/>
          <p:nvPr/>
        </p:nvSpPr>
        <p:spPr>
          <a:xfrm>
            <a:off x="11353799" y="6104965"/>
            <a:ext cx="457200" cy="369332"/>
          </a:xfrm>
          <a:prstGeom prst="rect">
            <a:avLst/>
          </a:prstGeom>
          <a:noFill/>
        </p:spPr>
        <p:txBody>
          <a:bodyPr wrap="square" rtlCol="0">
            <a:spAutoFit/>
          </a:bodyPr>
          <a:lstStyle/>
          <a:p>
            <a:r>
              <a:rPr lang="en-US" dirty="0"/>
              <a:t>10</a:t>
            </a:r>
          </a:p>
        </p:txBody>
      </p:sp>
    </p:spTree>
    <p:extLst>
      <p:ext uri="{BB962C8B-B14F-4D97-AF65-F5344CB8AC3E}">
        <p14:creationId xmlns:p14="http://schemas.microsoft.com/office/powerpoint/2010/main" val="1700431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B95A9-4FC8-8D38-47B9-3557895FC2E1}"/>
              </a:ext>
            </a:extLst>
          </p:cNvPr>
          <p:cNvSpPr>
            <a:spLocks noGrp="1"/>
          </p:cNvSpPr>
          <p:nvPr>
            <p:ph type="title"/>
          </p:nvPr>
        </p:nvSpPr>
        <p:spPr/>
        <p:txBody>
          <a:bodyPr/>
          <a:lstStyle/>
          <a:p>
            <a:pPr algn="ctr"/>
            <a:r>
              <a:rPr lang="en-US" b="1" dirty="0">
                <a:latin typeface="Arial Black" panose="020B0A04020102020204" pitchFamily="34" charset="0"/>
              </a:rPr>
              <a:t>Finding 3</a:t>
            </a:r>
          </a:p>
        </p:txBody>
      </p:sp>
      <p:sp>
        <p:nvSpPr>
          <p:cNvPr id="3" name="Content Placeholder 2">
            <a:extLst>
              <a:ext uri="{FF2B5EF4-FFF2-40B4-BE49-F238E27FC236}">
                <a16:creationId xmlns:a16="http://schemas.microsoft.com/office/drawing/2014/main" id="{EC35C630-7F97-2E11-34F1-1F0DB55337AE}"/>
              </a:ext>
            </a:extLst>
          </p:cNvPr>
          <p:cNvSpPr>
            <a:spLocks noGrp="1"/>
          </p:cNvSpPr>
          <p:nvPr>
            <p:ph idx="1"/>
          </p:nvPr>
        </p:nvSpPr>
        <p:spPr/>
        <p:txBody>
          <a:bodyPr/>
          <a:lstStyle/>
          <a:p>
            <a:r>
              <a:rPr lang="en-US" dirty="0"/>
              <a:t>In the next slide, you’ll see a dashboard image for </a:t>
            </a:r>
            <a:r>
              <a:rPr lang="en-US" b="1" dirty="0" err="1"/>
              <a:t>Namma</a:t>
            </a:r>
            <a:r>
              <a:rPr lang="en-US" b="1" dirty="0"/>
              <a:t> Yatra</a:t>
            </a:r>
            <a:r>
              <a:rPr lang="en-US" dirty="0"/>
              <a:t>, a transportation app that allows users to negotiate directly with drivers for various locations.</a:t>
            </a:r>
          </a:p>
          <a:p>
            <a:r>
              <a:rPr lang="en-US" dirty="0"/>
              <a:t> Total no of users</a:t>
            </a:r>
          </a:p>
          <a:p>
            <a:r>
              <a:rPr lang="en-US" dirty="0"/>
              <a:t>Total no of searches </a:t>
            </a:r>
          </a:p>
          <a:p>
            <a:r>
              <a:rPr lang="en-US" dirty="0"/>
              <a:t>Trip vs Duration</a:t>
            </a:r>
          </a:p>
          <a:p>
            <a:r>
              <a:rPr lang="en-US" dirty="0"/>
              <a:t>Distance Vs Duration</a:t>
            </a:r>
          </a:p>
          <a:p>
            <a:r>
              <a:rPr lang="en-US" dirty="0"/>
              <a:t>Completed Trips</a:t>
            </a:r>
          </a:p>
        </p:txBody>
      </p:sp>
      <p:sp>
        <p:nvSpPr>
          <p:cNvPr id="4" name="TextBox 3">
            <a:extLst>
              <a:ext uri="{FF2B5EF4-FFF2-40B4-BE49-F238E27FC236}">
                <a16:creationId xmlns:a16="http://schemas.microsoft.com/office/drawing/2014/main" id="{6E95F532-AEBE-4A14-4D2F-B0E8EAD0E50F}"/>
              </a:ext>
            </a:extLst>
          </p:cNvPr>
          <p:cNvSpPr txBox="1"/>
          <p:nvPr/>
        </p:nvSpPr>
        <p:spPr>
          <a:xfrm>
            <a:off x="11353800" y="6123543"/>
            <a:ext cx="457200" cy="369332"/>
          </a:xfrm>
          <a:prstGeom prst="rect">
            <a:avLst/>
          </a:prstGeom>
          <a:noFill/>
        </p:spPr>
        <p:txBody>
          <a:bodyPr wrap="square" rtlCol="0">
            <a:spAutoFit/>
          </a:bodyPr>
          <a:lstStyle/>
          <a:p>
            <a:r>
              <a:rPr lang="en-US" dirty="0"/>
              <a:t>11</a:t>
            </a:r>
          </a:p>
        </p:txBody>
      </p:sp>
    </p:spTree>
    <p:extLst>
      <p:ext uri="{BB962C8B-B14F-4D97-AF65-F5344CB8AC3E}">
        <p14:creationId xmlns:p14="http://schemas.microsoft.com/office/powerpoint/2010/main" val="398859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4DA5-447D-850A-8B9B-39E5CDA49D50}"/>
              </a:ext>
            </a:extLst>
          </p:cNvPr>
          <p:cNvSpPr>
            <a:spLocks noGrp="1"/>
          </p:cNvSpPr>
          <p:nvPr>
            <p:ph type="title"/>
          </p:nvPr>
        </p:nvSpPr>
        <p:spPr>
          <a:xfrm>
            <a:off x="838200" y="365125"/>
            <a:ext cx="10515600" cy="782357"/>
          </a:xfrm>
        </p:spPr>
        <p:txBody>
          <a:bodyPr/>
          <a:lstStyle/>
          <a:p>
            <a:pPr algn="ctr"/>
            <a:r>
              <a:rPr lang="en-US" dirty="0">
                <a:latin typeface="Arial Black" panose="020B0A04020102020204" pitchFamily="34" charset="0"/>
              </a:rPr>
              <a:t>Finding 3</a:t>
            </a:r>
          </a:p>
        </p:txBody>
      </p:sp>
      <p:pic>
        <p:nvPicPr>
          <p:cNvPr id="5" name="Picture 4">
            <a:extLst>
              <a:ext uri="{FF2B5EF4-FFF2-40B4-BE49-F238E27FC236}">
                <a16:creationId xmlns:a16="http://schemas.microsoft.com/office/drawing/2014/main" id="{12E30F60-6530-82BF-2790-F505421C417A}"/>
              </a:ext>
            </a:extLst>
          </p:cNvPr>
          <p:cNvPicPr>
            <a:picLocks noChangeAspect="1"/>
          </p:cNvPicPr>
          <p:nvPr/>
        </p:nvPicPr>
        <p:blipFill>
          <a:blip r:embed="rId2"/>
          <a:stretch>
            <a:fillRect/>
          </a:stretch>
        </p:blipFill>
        <p:spPr>
          <a:xfrm>
            <a:off x="19238" y="0"/>
            <a:ext cx="12153524" cy="6858000"/>
          </a:xfrm>
          <a:prstGeom prst="rect">
            <a:avLst/>
          </a:prstGeom>
        </p:spPr>
      </p:pic>
    </p:spTree>
    <p:extLst>
      <p:ext uri="{BB962C8B-B14F-4D97-AF65-F5344CB8AC3E}">
        <p14:creationId xmlns:p14="http://schemas.microsoft.com/office/powerpoint/2010/main" val="395153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3A5C-4D73-82FF-1EE0-7B719FA675CE}"/>
              </a:ext>
            </a:extLst>
          </p:cNvPr>
          <p:cNvSpPr>
            <a:spLocks noGrp="1"/>
          </p:cNvSpPr>
          <p:nvPr>
            <p:ph type="title"/>
          </p:nvPr>
        </p:nvSpPr>
        <p:spPr/>
        <p:txBody>
          <a:bodyPr/>
          <a:lstStyle/>
          <a:p>
            <a:endParaRPr lang="en-US"/>
          </a:p>
        </p:txBody>
      </p:sp>
      <p:pic>
        <p:nvPicPr>
          <p:cNvPr id="4" name="Screen Recording 3">
            <a:hlinkClick r:id="" action="ppaction://media"/>
            <a:extLst>
              <a:ext uri="{FF2B5EF4-FFF2-40B4-BE49-F238E27FC236}">
                <a16:creationId xmlns:a16="http://schemas.microsoft.com/office/drawing/2014/main" id="{7ECA81FA-2CE1-708E-1361-B9461847EE0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259830" cy="6858000"/>
          </a:xfrm>
        </p:spPr>
      </p:pic>
    </p:spTree>
    <p:extLst>
      <p:ext uri="{BB962C8B-B14F-4D97-AF65-F5344CB8AC3E}">
        <p14:creationId xmlns:p14="http://schemas.microsoft.com/office/powerpoint/2010/main" val="401551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1825-16C3-0CCE-DADC-DFBD2101BAB5}"/>
              </a:ext>
            </a:extLst>
          </p:cNvPr>
          <p:cNvSpPr>
            <a:spLocks noGrp="1"/>
          </p:cNvSpPr>
          <p:nvPr>
            <p:ph type="title"/>
          </p:nvPr>
        </p:nvSpPr>
        <p:spPr/>
        <p:txBody>
          <a:bodyPr/>
          <a:lstStyle/>
          <a:p>
            <a:r>
              <a:rPr lang="en-US" dirty="0">
                <a:latin typeface="Arial Black" panose="020B0A04020102020204" pitchFamily="34" charset="0"/>
              </a:rPr>
              <a:t>Analysis</a:t>
            </a:r>
          </a:p>
        </p:txBody>
      </p:sp>
      <p:sp>
        <p:nvSpPr>
          <p:cNvPr id="3" name="Content Placeholder 2">
            <a:extLst>
              <a:ext uri="{FF2B5EF4-FFF2-40B4-BE49-F238E27FC236}">
                <a16:creationId xmlns:a16="http://schemas.microsoft.com/office/drawing/2014/main" id="{8D5079C9-C59C-383C-1D96-FE12B9842C8F}"/>
              </a:ext>
            </a:extLst>
          </p:cNvPr>
          <p:cNvSpPr>
            <a:spLocks noGrp="1"/>
          </p:cNvSpPr>
          <p:nvPr>
            <p:ph idx="1"/>
          </p:nvPr>
        </p:nvSpPr>
        <p:spPr/>
        <p:txBody>
          <a:bodyPr>
            <a:normAutofit/>
          </a:bodyPr>
          <a:lstStyle/>
          <a:p>
            <a:r>
              <a:rPr lang="en-US" b="1" dirty="0"/>
              <a:t>After the analysis, I found the following:</a:t>
            </a:r>
            <a:endParaRPr lang="en-US" dirty="0"/>
          </a:p>
          <a:p>
            <a:pPr>
              <a:buFont typeface="Arial" panose="020B0604020202020204" pitchFamily="34" charset="0"/>
              <a:buChar char="•"/>
            </a:pPr>
            <a:r>
              <a:rPr lang="en-US" b="1" dirty="0"/>
              <a:t>Number of Users Searching:</a:t>
            </a:r>
            <a:r>
              <a:rPr lang="en-US" dirty="0"/>
              <a:t> 2,161</a:t>
            </a:r>
          </a:p>
          <a:p>
            <a:pPr>
              <a:buFont typeface="Arial" panose="020B0604020202020204" pitchFamily="34" charset="0"/>
              <a:buChar char="•"/>
            </a:pPr>
            <a:r>
              <a:rPr lang="en-US" b="1" dirty="0"/>
              <a:t>Total Trip Distance:</a:t>
            </a:r>
            <a:r>
              <a:rPr lang="en-US" dirty="0"/>
              <a:t> 14,148 km</a:t>
            </a:r>
          </a:p>
          <a:p>
            <a:pPr>
              <a:buFont typeface="Arial" panose="020B0604020202020204" pitchFamily="34" charset="0"/>
              <a:buChar char="•"/>
            </a:pPr>
            <a:r>
              <a:rPr lang="en-US" b="1" dirty="0"/>
              <a:t>Sum of Trip Fares:</a:t>
            </a:r>
            <a:r>
              <a:rPr lang="en-US" dirty="0"/>
              <a:t> $751,343</a:t>
            </a:r>
          </a:p>
        </p:txBody>
      </p:sp>
      <p:sp>
        <p:nvSpPr>
          <p:cNvPr id="4" name="TextBox 3">
            <a:extLst>
              <a:ext uri="{FF2B5EF4-FFF2-40B4-BE49-F238E27FC236}">
                <a16:creationId xmlns:a16="http://schemas.microsoft.com/office/drawing/2014/main" id="{80F968B3-117E-CEF2-3209-86D573B55848}"/>
              </a:ext>
            </a:extLst>
          </p:cNvPr>
          <p:cNvSpPr txBox="1"/>
          <p:nvPr/>
        </p:nvSpPr>
        <p:spPr>
          <a:xfrm>
            <a:off x="11353800" y="5992297"/>
            <a:ext cx="457200" cy="369332"/>
          </a:xfrm>
          <a:prstGeom prst="rect">
            <a:avLst/>
          </a:prstGeom>
          <a:noFill/>
        </p:spPr>
        <p:txBody>
          <a:bodyPr wrap="square" rtlCol="0">
            <a:spAutoFit/>
          </a:bodyPr>
          <a:lstStyle/>
          <a:p>
            <a:r>
              <a:rPr lang="en-US" dirty="0"/>
              <a:t>14</a:t>
            </a:r>
          </a:p>
        </p:txBody>
      </p:sp>
    </p:spTree>
    <p:extLst>
      <p:ext uri="{BB962C8B-B14F-4D97-AF65-F5344CB8AC3E}">
        <p14:creationId xmlns:p14="http://schemas.microsoft.com/office/powerpoint/2010/main" val="84156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B32A-4828-DED6-CF8B-A99563656A2C}"/>
              </a:ext>
            </a:extLst>
          </p:cNvPr>
          <p:cNvSpPr>
            <a:spLocks noGrp="1"/>
          </p:cNvSpPr>
          <p:nvPr>
            <p:ph type="title"/>
          </p:nvPr>
        </p:nvSpPr>
        <p:spPr/>
        <p:txBody>
          <a:bodyPr/>
          <a:lstStyle/>
          <a:p>
            <a:r>
              <a:rPr lang="en-US" dirty="0">
                <a:latin typeface="Arial Black" panose="020B0A04020102020204" pitchFamily="34" charset="0"/>
              </a:rPr>
              <a:t>conclusion</a:t>
            </a:r>
          </a:p>
        </p:txBody>
      </p:sp>
      <p:sp>
        <p:nvSpPr>
          <p:cNvPr id="3" name="Content Placeholder 2">
            <a:extLst>
              <a:ext uri="{FF2B5EF4-FFF2-40B4-BE49-F238E27FC236}">
                <a16:creationId xmlns:a16="http://schemas.microsoft.com/office/drawing/2014/main" id="{B84C7A3E-C9E3-D1F2-5F94-D4F732E9D463}"/>
              </a:ext>
            </a:extLst>
          </p:cNvPr>
          <p:cNvSpPr>
            <a:spLocks noGrp="1"/>
          </p:cNvSpPr>
          <p:nvPr>
            <p:ph idx="1"/>
          </p:nvPr>
        </p:nvSpPr>
        <p:spPr/>
        <p:txBody>
          <a:bodyPr/>
          <a:lstStyle/>
          <a:p>
            <a:pPr algn="just"/>
            <a:r>
              <a:rPr lang="en-US" dirty="0"/>
              <a:t>In conclusion, our thorough analysis allowed us to extract valuable insights from the data and create meaningful graphs. What initially seemed like inconsequential data ultimately proved invaluable, providing us with a deeper understanding of user behavior and access patterns.</a:t>
            </a:r>
          </a:p>
        </p:txBody>
      </p:sp>
      <p:sp>
        <p:nvSpPr>
          <p:cNvPr id="4" name="TextBox 3">
            <a:extLst>
              <a:ext uri="{FF2B5EF4-FFF2-40B4-BE49-F238E27FC236}">
                <a16:creationId xmlns:a16="http://schemas.microsoft.com/office/drawing/2014/main" id="{8A8E3284-7F9A-E956-94B8-B578ADEA4B37}"/>
              </a:ext>
            </a:extLst>
          </p:cNvPr>
          <p:cNvSpPr txBox="1"/>
          <p:nvPr/>
        </p:nvSpPr>
        <p:spPr>
          <a:xfrm>
            <a:off x="11353800" y="6123543"/>
            <a:ext cx="457200" cy="369332"/>
          </a:xfrm>
          <a:prstGeom prst="rect">
            <a:avLst/>
          </a:prstGeom>
          <a:noFill/>
        </p:spPr>
        <p:txBody>
          <a:bodyPr wrap="square" rtlCol="0">
            <a:spAutoFit/>
          </a:bodyPr>
          <a:lstStyle/>
          <a:p>
            <a:r>
              <a:rPr lang="en-US" dirty="0"/>
              <a:t>15</a:t>
            </a:r>
          </a:p>
        </p:txBody>
      </p:sp>
    </p:spTree>
    <p:extLst>
      <p:ext uri="{BB962C8B-B14F-4D97-AF65-F5344CB8AC3E}">
        <p14:creationId xmlns:p14="http://schemas.microsoft.com/office/powerpoint/2010/main" val="694353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B51E62-DABA-8E90-2DC7-F876B66B4260}"/>
              </a:ext>
            </a:extLst>
          </p:cNvPr>
          <p:cNvSpPr>
            <a:spLocks noGrp="1"/>
          </p:cNvSpPr>
          <p:nvPr>
            <p:ph idx="1"/>
          </p:nvPr>
        </p:nvSpPr>
        <p:spPr>
          <a:xfrm>
            <a:off x="838200" y="995082"/>
            <a:ext cx="10515600" cy="5181881"/>
          </a:xfrm>
        </p:spPr>
        <p:txBody>
          <a:bodyPr>
            <a:normAutofit lnSpcReduction="10000"/>
          </a:bodyPr>
          <a:lstStyle/>
          <a:p>
            <a:r>
              <a:rPr lang="en-US" dirty="0"/>
              <a:t>DATASET LINK: </a:t>
            </a:r>
            <a:r>
              <a:rPr lang="en-US" dirty="0">
                <a:hlinkClick r:id="rId2"/>
              </a:rPr>
              <a:t>https://docs.google.com/spreadsheets/d/1muCcb2aTJMnp8evprZOG33FUe060nLhi/edit?usp=sharing&amp;ouid=117038589761866819009&amp;rtpof=true&amp;sd=true</a:t>
            </a:r>
            <a:endParaRPr lang="en-US" dirty="0"/>
          </a:p>
          <a:p>
            <a:endParaRPr lang="en-US" dirty="0"/>
          </a:p>
          <a:p>
            <a:r>
              <a:rPr lang="en-US" dirty="0"/>
              <a:t>SQL FILE LINK: </a:t>
            </a:r>
            <a:r>
              <a:rPr lang="en-US" dirty="0">
                <a:hlinkClick r:id="rId3"/>
              </a:rPr>
              <a:t>https://drive.google.com/file/d/1KRd9qqQnbm009t6sYefAhX1crF7WGYdM/view?usp=sharing</a:t>
            </a:r>
            <a:endParaRPr lang="en-US" dirty="0"/>
          </a:p>
          <a:p>
            <a:endParaRPr lang="en-US" dirty="0"/>
          </a:p>
          <a:p>
            <a:r>
              <a:rPr lang="en-US" dirty="0"/>
              <a:t>Power BI LINK: </a:t>
            </a:r>
          </a:p>
          <a:p>
            <a:r>
              <a:rPr lang="en-US" dirty="0">
                <a:hlinkClick r:id="rId4"/>
              </a:rPr>
              <a:t>https://drive.google.com/file/d/1WgWnAyYSsOBgsuz4-Lt3_DZgOKP15NSM/view?usp=sharing</a:t>
            </a:r>
            <a:endParaRPr lang="en-US" dirty="0"/>
          </a:p>
          <a:p>
            <a:endParaRPr lang="en-US" dirty="0"/>
          </a:p>
        </p:txBody>
      </p:sp>
      <p:sp>
        <p:nvSpPr>
          <p:cNvPr id="2" name="TextBox 1">
            <a:extLst>
              <a:ext uri="{FF2B5EF4-FFF2-40B4-BE49-F238E27FC236}">
                <a16:creationId xmlns:a16="http://schemas.microsoft.com/office/drawing/2014/main" id="{F41418F8-24B0-356A-6C7E-9D88C59DE626}"/>
              </a:ext>
            </a:extLst>
          </p:cNvPr>
          <p:cNvSpPr txBox="1"/>
          <p:nvPr/>
        </p:nvSpPr>
        <p:spPr>
          <a:xfrm>
            <a:off x="11353800" y="6096001"/>
            <a:ext cx="457200" cy="369332"/>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3661669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5521-B2AE-6AA6-B087-78C68C7A62C0}"/>
              </a:ext>
            </a:extLst>
          </p:cNvPr>
          <p:cNvSpPr>
            <a:spLocks noGrp="1"/>
          </p:cNvSpPr>
          <p:nvPr>
            <p:ph type="title"/>
          </p:nvPr>
        </p:nvSpPr>
        <p:spPr/>
        <p:txBody>
          <a:bodyPr>
            <a:normAutofit fontScale="90000"/>
          </a:bodyPr>
          <a:lstStyle/>
          <a:p>
            <a:br>
              <a:rPr lang="en-US" b="1" dirty="0"/>
            </a:br>
            <a:r>
              <a:rPr lang="en-US" b="1" dirty="0"/>
              <a:t>Table of Contents</a:t>
            </a:r>
            <a:br>
              <a:rPr lang="en-US" b="1" dirty="0"/>
            </a:br>
            <a:br>
              <a:rPr lang="en-US" dirty="0"/>
            </a:br>
            <a:endParaRPr lang="en-US" dirty="0"/>
          </a:p>
        </p:txBody>
      </p:sp>
      <p:sp>
        <p:nvSpPr>
          <p:cNvPr id="3" name="Content Placeholder 2">
            <a:extLst>
              <a:ext uri="{FF2B5EF4-FFF2-40B4-BE49-F238E27FC236}">
                <a16:creationId xmlns:a16="http://schemas.microsoft.com/office/drawing/2014/main" id="{6F4D13EF-646F-9625-2233-B5232880E38B}"/>
              </a:ext>
            </a:extLst>
          </p:cNvPr>
          <p:cNvSpPr>
            <a:spLocks noGrp="1"/>
          </p:cNvSpPr>
          <p:nvPr>
            <p:ph idx="1"/>
          </p:nvPr>
        </p:nvSpPr>
        <p:spPr/>
        <p:txBody>
          <a:bodyPr/>
          <a:lstStyle/>
          <a:p>
            <a:r>
              <a:rPr lang="en-US" dirty="0"/>
              <a:t>Professional Background</a:t>
            </a:r>
          </a:p>
          <a:p>
            <a:r>
              <a:rPr lang="en-US" dirty="0"/>
              <a:t>Project Description</a:t>
            </a:r>
          </a:p>
          <a:p>
            <a:r>
              <a:rPr lang="en-US" dirty="0"/>
              <a:t>Problem</a:t>
            </a:r>
          </a:p>
          <a:p>
            <a:r>
              <a:rPr lang="en-US" dirty="0"/>
              <a:t>Design</a:t>
            </a:r>
          </a:p>
          <a:p>
            <a:r>
              <a:rPr lang="en-US" dirty="0"/>
              <a:t>Findings (1,2,3)</a:t>
            </a:r>
          </a:p>
          <a:p>
            <a:r>
              <a:rPr lang="en-US" dirty="0"/>
              <a:t>Analysis</a:t>
            </a:r>
            <a:br>
              <a:rPr lang="en-US" dirty="0"/>
            </a:br>
            <a:r>
              <a:rPr lang="en-US" dirty="0"/>
              <a:t>conclusion</a:t>
            </a:r>
          </a:p>
          <a:p>
            <a:endParaRPr lang="en-US" dirty="0"/>
          </a:p>
          <a:p>
            <a:endParaRPr lang="en-US" dirty="0"/>
          </a:p>
          <a:p>
            <a:endParaRPr lang="en-US" dirty="0"/>
          </a:p>
          <a:p>
            <a:endParaRPr lang="en-US" dirty="0"/>
          </a:p>
        </p:txBody>
      </p:sp>
      <p:pic>
        <p:nvPicPr>
          <p:cNvPr id="2050" name="Picture 2" descr="Data Analysis Images - Free Download on Freepik">
            <a:extLst>
              <a:ext uri="{FF2B5EF4-FFF2-40B4-BE49-F238E27FC236}">
                <a16:creationId xmlns:a16="http://schemas.microsoft.com/office/drawing/2014/main" id="{6BA2805F-A695-761F-BD7F-FF115DB6F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5678" y="4472268"/>
            <a:ext cx="2314575" cy="1409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6C2BFC-F1C2-4B49-70D5-2ADE58191379}"/>
              </a:ext>
            </a:extLst>
          </p:cNvPr>
          <p:cNvSpPr txBox="1"/>
          <p:nvPr/>
        </p:nvSpPr>
        <p:spPr>
          <a:xfrm>
            <a:off x="11353800" y="5992297"/>
            <a:ext cx="304800"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34051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B64C-818C-ED87-B0D5-731EE3B95051}"/>
              </a:ext>
            </a:extLst>
          </p:cNvPr>
          <p:cNvSpPr>
            <a:spLocks noGrp="1"/>
          </p:cNvSpPr>
          <p:nvPr>
            <p:ph type="title"/>
          </p:nvPr>
        </p:nvSpPr>
        <p:spPr>
          <a:xfrm>
            <a:off x="497541" y="266513"/>
            <a:ext cx="10515600" cy="782357"/>
          </a:xfrm>
        </p:spPr>
        <p:txBody>
          <a:bodyPr/>
          <a:lstStyle/>
          <a:p>
            <a:r>
              <a:rPr lang="en-US" b="1" dirty="0">
                <a:latin typeface="Arial Rounded MT Bold" panose="020F0704030504030204" pitchFamily="34" charset="0"/>
              </a:rPr>
              <a:t>Professional Background</a:t>
            </a:r>
          </a:p>
        </p:txBody>
      </p:sp>
      <p:sp>
        <p:nvSpPr>
          <p:cNvPr id="3" name="Content Placeholder 2">
            <a:extLst>
              <a:ext uri="{FF2B5EF4-FFF2-40B4-BE49-F238E27FC236}">
                <a16:creationId xmlns:a16="http://schemas.microsoft.com/office/drawing/2014/main" id="{E9EA94AA-119E-4E1A-05EC-2383C46794B4}"/>
              </a:ext>
            </a:extLst>
          </p:cNvPr>
          <p:cNvSpPr>
            <a:spLocks noGrp="1"/>
          </p:cNvSpPr>
          <p:nvPr>
            <p:ph idx="1"/>
          </p:nvPr>
        </p:nvSpPr>
        <p:spPr>
          <a:xfrm>
            <a:off x="282387" y="1135342"/>
            <a:ext cx="10515600" cy="4351338"/>
          </a:xfrm>
        </p:spPr>
        <p:txBody>
          <a:bodyPr/>
          <a:lstStyle/>
          <a:p>
            <a:pPr algn="just"/>
            <a:r>
              <a:rPr lang="en-US" dirty="0">
                <a:latin typeface="Arial" panose="020B0604020202020204" pitchFamily="34" charset="0"/>
                <a:cs typeface="Arial" panose="020B0604020202020204" pitchFamily="34" charset="0"/>
              </a:rPr>
              <a:t>I am a recent graduate from GITAM University, batch of 2024, holding a degree in Electronics and Communication Engineering (ECE) with a specialization in Artificial Intelligence and Machine Learning (AIML). As an aspiring data analyst, I have gained proficiency in Python, SQL, Excel, and Tableau through hands-on experience in various real-world projects. These projects have helped me build a strong foundation in data extraction, manipulation, visualization, and interpretation. My primary focus is on utilizing data-driven insights to aid decision-making and drive meaningful business outcomes.</a:t>
            </a:r>
          </a:p>
        </p:txBody>
      </p:sp>
      <p:pic>
        <p:nvPicPr>
          <p:cNvPr id="3074" name="Picture 2" descr="Data Analysis Images - Free Download on Freepik">
            <a:extLst>
              <a:ext uri="{FF2B5EF4-FFF2-40B4-BE49-F238E27FC236}">
                <a16:creationId xmlns:a16="http://schemas.microsoft.com/office/drawing/2014/main" id="{58796A34-7CFD-837C-E7E0-DBED04600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385" y="5098490"/>
            <a:ext cx="1419225" cy="1409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4F75F8-3FA4-D5F4-F51A-869270D995ED}"/>
              </a:ext>
            </a:extLst>
          </p:cNvPr>
          <p:cNvSpPr txBox="1"/>
          <p:nvPr/>
        </p:nvSpPr>
        <p:spPr>
          <a:xfrm>
            <a:off x="11489669" y="6246435"/>
            <a:ext cx="304800"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356946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8A54F-1718-1E26-28D0-527EEA8B4CA0}"/>
              </a:ext>
            </a:extLst>
          </p:cNvPr>
          <p:cNvSpPr>
            <a:spLocks noGrp="1"/>
          </p:cNvSpPr>
          <p:nvPr>
            <p:ph type="title"/>
          </p:nvPr>
        </p:nvSpPr>
        <p:spPr/>
        <p:txBody>
          <a:bodyPr/>
          <a:lstStyle/>
          <a:p>
            <a:r>
              <a:rPr lang="en-US" b="1" dirty="0">
                <a:latin typeface="Arial Rounded MT Bold" panose="020F0704030504030204" pitchFamily="34" charset="0"/>
              </a:rPr>
              <a:t>NAMMA YATRA  Project Description</a:t>
            </a:r>
          </a:p>
        </p:txBody>
      </p:sp>
      <p:sp>
        <p:nvSpPr>
          <p:cNvPr id="3" name="Content Placeholder 2">
            <a:extLst>
              <a:ext uri="{FF2B5EF4-FFF2-40B4-BE49-F238E27FC236}">
                <a16:creationId xmlns:a16="http://schemas.microsoft.com/office/drawing/2014/main" id="{E49F36C6-60CC-5095-BCE1-A3C99D77E41D}"/>
              </a:ext>
            </a:extLst>
          </p:cNvPr>
          <p:cNvSpPr>
            <a:spLocks noGrp="1"/>
          </p:cNvSpPr>
          <p:nvPr>
            <p:ph idx="1"/>
          </p:nvPr>
        </p:nvSpPr>
        <p:spPr>
          <a:xfrm>
            <a:off x="300317" y="1601507"/>
            <a:ext cx="10515600" cy="3158752"/>
          </a:xfrm>
        </p:spPr>
        <p:txBody>
          <a:bodyPr>
            <a:normAutofit lnSpcReduction="10000"/>
          </a:bodyPr>
          <a:lstStyle/>
          <a:p>
            <a:pPr algn="just"/>
            <a:r>
              <a:rPr lang="en-US" dirty="0"/>
              <a:t>The dataset analyzed in this project is from NAMMA YATRA, an open network mobility app designed to offer commuters multi-modal services without intermediaries. Built on ONDC's common network standards and the open-source </a:t>
            </a:r>
            <a:r>
              <a:rPr lang="en-US" dirty="0" err="1"/>
              <a:t>Beckn</a:t>
            </a:r>
            <a:r>
              <a:rPr lang="en-US" dirty="0"/>
              <a:t> protocol, the app allows interoperability across compliant platforms. This report presents key findings and insights gained through thorough data cleaning and visualizations, with the aim of uncovering meaningful trends and patterns in the dataset.</a:t>
            </a:r>
          </a:p>
        </p:txBody>
      </p:sp>
      <p:pic>
        <p:nvPicPr>
          <p:cNvPr id="5" name="Picture 4">
            <a:extLst>
              <a:ext uri="{FF2B5EF4-FFF2-40B4-BE49-F238E27FC236}">
                <a16:creationId xmlns:a16="http://schemas.microsoft.com/office/drawing/2014/main" id="{F6A9ED15-C76E-AEB4-E255-1CFA30162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8346" y="4593415"/>
            <a:ext cx="3476625" cy="1190625"/>
          </a:xfrm>
          <a:prstGeom prst="rect">
            <a:avLst/>
          </a:prstGeom>
        </p:spPr>
      </p:pic>
      <p:sp>
        <p:nvSpPr>
          <p:cNvPr id="6" name="TextBox 5">
            <a:extLst>
              <a:ext uri="{FF2B5EF4-FFF2-40B4-BE49-F238E27FC236}">
                <a16:creationId xmlns:a16="http://schemas.microsoft.com/office/drawing/2014/main" id="{ACA1CDCA-283D-1BD9-8E67-B759176BCA08}"/>
              </a:ext>
            </a:extLst>
          </p:cNvPr>
          <p:cNvSpPr txBox="1"/>
          <p:nvPr/>
        </p:nvSpPr>
        <p:spPr>
          <a:xfrm>
            <a:off x="9616468" y="4933325"/>
            <a:ext cx="2106705" cy="646331"/>
          </a:xfrm>
          <a:prstGeom prst="rect">
            <a:avLst/>
          </a:prstGeom>
          <a:noFill/>
        </p:spPr>
        <p:txBody>
          <a:bodyPr wrap="square" rtlCol="0">
            <a:spAutoFit/>
          </a:bodyPr>
          <a:lstStyle/>
          <a:p>
            <a:r>
              <a:rPr lang="en-US" dirty="0">
                <a:latin typeface="Arial Black" panose="020B0A04020102020204" pitchFamily="34" charset="0"/>
              </a:rPr>
              <a:t>NAMMI </a:t>
            </a:r>
          </a:p>
          <a:p>
            <a:r>
              <a:rPr lang="en-US" dirty="0">
                <a:latin typeface="Arial Black" panose="020B0A04020102020204" pitchFamily="34" charset="0"/>
              </a:rPr>
              <a:t>YATRA</a:t>
            </a:r>
          </a:p>
        </p:txBody>
      </p:sp>
      <p:sp>
        <p:nvSpPr>
          <p:cNvPr id="4" name="TextBox 3">
            <a:extLst>
              <a:ext uri="{FF2B5EF4-FFF2-40B4-BE49-F238E27FC236}">
                <a16:creationId xmlns:a16="http://schemas.microsoft.com/office/drawing/2014/main" id="{F6D03245-EE0D-03DA-1955-F5FFCDFCC9FA}"/>
              </a:ext>
            </a:extLst>
          </p:cNvPr>
          <p:cNvSpPr txBox="1"/>
          <p:nvPr/>
        </p:nvSpPr>
        <p:spPr>
          <a:xfrm>
            <a:off x="11201400" y="5988424"/>
            <a:ext cx="3048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328490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8038-F7B5-6993-C1CE-ADE493011EB9}"/>
              </a:ext>
            </a:extLst>
          </p:cNvPr>
          <p:cNvSpPr>
            <a:spLocks noGrp="1"/>
          </p:cNvSpPr>
          <p:nvPr>
            <p:ph type="title"/>
          </p:nvPr>
        </p:nvSpPr>
        <p:spPr>
          <a:xfrm>
            <a:off x="838200" y="365126"/>
            <a:ext cx="10515600" cy="567204"/>
          </a:xfrm>
        </p:spPr>
        <p:txBody>
          <a:bodyPr>
            <a:normAutofit fontScale="90000"/>
          </a:bodyPr>
          <a:lstStyle/>
          <a:p>
            <a:pPr algn="ctr"/>
            <a:r>
              <a:rPr lang="en-US" b="1" dirty="0">
                <a:latin typeface="Arial Rounded MT Bold" panose="020F0704030504030204" pitchFamily="34" charset="0"/>
              </a:rPr>
              <a:t>The Problem</a:t>
            </a:r>
          </a:p>
        </p:txBody>
      </p:sp>
      <p:sp>
        <p:nvSpPr>
          <p:cNvPr id="3" name="Content Placeholder 2">
            <a:extLst>
              <a:ext uri="{FF2B5EF4-FFF2-40B4-BE49-F238E27FC236}">
                <a16:creationId xmlns:a16="http://schemas.microsoft.com/office/drawing/2014/main" id="{D3B2FF86-BE88-607D-5C9B-35AA28F4D0B2}"/>
              </a:ext>
            </a:extLst>
          </p:cNvPr>
          <p:cNvSpPr>
            <a:spLocks noGrp="1"/>
          </p:cNvSpPr>
          <p:nvPr>
            <p:ph idx="1"/>
          </p:nvPr>
        </p:nvSpPr>
        <p:spPr>
          <a:xfrm>
            <a:off x="470647" y="1066800"/>
            <a:ext cx="10515600" cy="5110163"/>
          </a:xfrm>
        </p:spPr>
        <p:txBody>
          <a:bodyPr>
            <a:normAutofit lnSpcReduction="10000"/>
          </a:bodyPr>
          <a:lstStyle/>
          <a:p>
            <a:pPr algn="just"/>
            <a:r>
              <a:rPr lang="en-US" dirty="0"/>
              <a:t>You’re a Data Analyst working for a </a:t>
            </a:r>
            <a:r>
              <a:rPr lang="en-US" dirty="0" err="1"/>
              <a:t>Namma</a:t>
            </a:r>
            <a:r>
              <a:rPr lang="en-US" dirty="0"/>
              <a:t> </a:t>
            </a:r>
            <a:r>
              <a:rPr lang="en-US" dirty="0" err="1"/>
              <a:t>Yatri</a:t>
            </a:r>
            <a:r>
              <a:rPr lang="en-US" dirty="0"/>
              <a:t> company, </a:t>
            </a:r>
            <a:r>
              <a:rPr lang="en-US" dirty="0" err="1"/>
              <a:t>RideX</a:t>
            </a:r>
            <a:r>
              <a:rPr lang="en-US" dirty="0"/>
              <a:t>. Your manager, the Head of Operations at </a:t>
            </a:r>
            <a:r>
              <a:rPr lang="en-US" dirty="0" err="1"/>
              <a:t>RideX</a:t>
            </a:r>
            <a:r>
              <a:rPr lang="en-US" dirty="0"/>
              <a:t>, has tasked you with presenting a comprehensive report on various performance metrics for the company. The objective is to identify trends, uncover areas for improvement, and provide actionable insights to enhance overall service efficiency and profitability. The manager needs to present this report to the CEO in the upcoming board meeting, which is in two weeks.</a:t>
            </a:r>
          </a:p>
          <a:p>
            <a:pPr algn="just"/>
            <a:r>
              <a:rPr lang="en-US" dirty="0"/>
              <a:t>The analysis will provide insights into driver performance, customer behavior, and service efficiency, enabling </a:t>
            </a:r>
            <a:r>
              <a:rPr lang="en-US" dirty="0" err="1"/>
              <a:t>RideX</a:t>
            </a:r>
            <a:r>
              <a:rPr lang="en-US" dirty="0"/>
              <a:t> to enhance operational strategies, improve customer satisfaction, and increase profitability. The findings will be presented to the CEO with actionable recommendations for optimizing service delivery, enhancing financial performance, and improving overall customer experience.</a:t>
            </a:r>
          </a:p>
          <a:p>
            <a:pPr algn="just"/>
            <a:endParaRPr lang="en-US" dirty="0"/>
          </a:p>
        </p:txBody>
      </p:sp>
      <p:sp>
        <p:nvSpPr>
          <p:cNvPr id="4" name="TextBox 3">
            <a:extLst>
              <a:ext uri="{FF2B5EF4-FFF2-40B4-BE49-F238E27FC236}">
                <a16:creationId xmlns:a16="http://schemas.microsoft.com/office/drawing/2014/main" id="{9CC01303-2870-054D-1DE1-A711B30473FA}"/>
              </a:ext>
            </a:extLst>
          </p:cNvPr>
          <p:cNvSpPr txBox="1"/>
          <p:nvPr/>
        </p:nvSpPr>
        <p:spPr>
          <a:xfrm>
            <a:off x="10986247" y="5992297"/>
            <a:ext cx="304800"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670713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754D90-3338-97B4-D2C8-F60989B48AA6}"/>
              </a:ext>
            </a:extLst>
          </p:cNvPr>
          <p:cNvSpPr>
            <a:spLocks noGrp="1"/>
          </p:cNvSpPr>
          <p:nvPr>
            <p:ph idx="1"/>
          </p:nvPr>
        </p:nvSpPr>
        <p:spPr>
          <a:xfrm>
            <a:off x="748552" y="1613647"/>
            <a:ext cx="10515600" cy="5540469"/>
          </a:xfrm>
        </p:spPr>
        <p:txBody>
          <a:bodyPr/>
          <a:lstStyle/>
          <a:p>
            <a:pPr marL="0" indent="0">
              <a:buNone/>
            </a:pPr>
            <a:r>
              <a:rPr lang="en-US" dirty="0">
                <a:latin typeface="Arial Black" panose="020B0A04020102020204" pitchFamily="34" charset="0"/>
              </a:rPr>
              <a:t>Steps taken to clean the data:</a:t>
            </a:r>
          </a:p>
          <a:p>
            <a:r>
              <a:rPr lang="en-US" dirty="0"/>
              <a:t>First importing the datasets provided and merging them. </a:t>
            </a:r>
          </a:p>
          <a:p>
            <a:r>
              <a:rPr lang="en-US" dirty="0"/>
              <a:t>Then removing the duplicates and the blank cells.</a:t>
            </a:r>
          </a:p>
          <a:p>
            <a:r>
              <a:rPr lang="en-US" dirty="0"/>
              <a:t> Improving the headers of each column with proper values.</a:t>
            </a:r>
          </a:p>
          <a:p>
            <a:endParaRPr lang="en-US" dirty="0"/>
          </a:p>
          <a:p>
            <a:r>
              <a:rPr lang="en-US" dirty="0"/>
              <a:t>Finding and replacing the data with correct values.</a:t>
            </a:r>
          </a:p>
        </p:txBody>
      </p:sp>
      <p:sp>
        <p:nvSpPr>
          <p:cNvPr id="4" name="TextBox 3">
            <a:extLst>
              <a:ext uri="{FF2B5EF4-FFF2-40B4-BE49-F238E27FC236}">
                <a16:creationId xmlns:a16="http://schemas.microsoft.com/office/drawing/2014/main" id="{A8438511-2F55-EB87-5E04-C30684DB1668}"/>
              </a:ext>
            </a:extLst>
          </p:cNvPr>
          <p:cNvSpPr txBox="1"/>
          <p:nvPr/>
        </p:nvSpPr>
        <p:spPr>
          <a:xfrm>
            <a:off x="838200" y="267418"/>
            <a:ext cx="3173505" cy="769441"/>
          </a:xfrm>
          <a:prstGeom prst="rect">
            <a:avLst/>
          </a:prstGeom>
          <a:noFill/>
        </p:spPr>
        <p:txBody>
          <a:bodyPr wrap="square" rtlCol="0">
            <a:spAutoFit/>
          </a:bodyPr>
          <a:lstStyle/>
          <a:p>
            <a:r>
              <a:rPr lang="en-US" sz="4400" b="1" dirty="0">
                <a:latin typeface="Arial Black" panose="020B0A04020102020204" pitchFamily="34" charset="0"/>
              </a:rPr>
              <a:t>DESIGN</a:t>
            </a:r>
          </a:p>
        </p:txBody>
      </p:sp>
      <p:sp>
        <p:nvSpPr>
          <p:cNvPr id="5" name="AutoShape 2" descr="Data Analysis Process: Key Steps and Techniques to Use">
            <a:extLst>
              <a:ext uri="{FF2B5EF4-FFF2-40B4-BE49-F238E27FC236}">
                <a16:creationId xmlns:a16="http://schemas.microsoft.com/office/drawing/2014/main" id="{3DF74485-FF13-AC6A-B6BB-4A7C7FC054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Data Analysis: Definition, Types and Benefits | Indeed.com">
            <a:extLst>
              <a:ext uri="{FF2B5EF4-FFF2-40B4-BE49-F238E27FC236}">
                <a16:creationId xmlns:a16="http://schemas.microsoft.com/office/drawing/2014/main" id="{07F2D7A8-492E-1A97-D30A-B01CCABB7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5001184"/>
            <a:ext cx="2447925" cy="1409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15A0A6-4B6A-533B-3D29-0A31B0CC4A66}"/>
              </a:ext>
            </a:extLst>
          </p:cNvPr>
          <p:cNvSpPr txBox="1"/>
          <p:nvPr/>
        </p:nvSpPr>
        <p:spPr>
          <a:xfrm>
            <a:off x="11291048" y="6041552"/>
            <a:ext cx="304800"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79404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5026E-B728-C3CF-2E64-CA9659973423}"/>
              </a:ext>
            </a:extLst>
          </p:cNvPr>
          <p:cNvSpPr>
            <a:spLocks noGrp="1"/>
          </p:cNvSpPr>
          <p:nvPr>
            <p:ph type="title"/>
          </p:nvPr>
        </p:nvSpPr>
        <p:spPr/>
        <p:txBody>
          <a:bodyPr/>
          <a:lstStyle/>
          <a:p>
            <a:r>
              <a:rPr lang="en-US" b="1" dirty="0">
                <a:latin typeface="Arial Black" panose="020B0A04020102020204" pitchFamily="34" charset="0"/>
              </a:rPr>
              <a:t>Tools used for visualization</a:t>
            </a:r>
          </a:p>
        </p:txBody>
      </p:sp>
      <p:sp>
        <p:nvSpPr>
          <p:cNvPr id="3" name="Content Placeholder 2">
            <a:extLst>
              <a:ext uri="{FF2B5EF4-FFF2-40B4-BE49-F238E27FC236}">
                <a16:creationId xmlns:a16="http://schemas.microsoft.com/office/drawing/2014/main" id="{601C8075-60EB-31CA-A960-B881E71A8268}"/>
              </a:ext>
            </a:extLst>
          </p:cNvPr>
          <p:cNvSpPr>
            <a:spLocks noGrp="1"/>
          </p:cNvSpPr>
          <p:nvPr>
            <p:ph idx="1"/>
          </p:nvPr>
        </p:nvSpPr>
        <p:spPr>
          <a:xfrm>
            <a:off x="1140761" y="3276600"/>
            <a:ext cx="1169894" cy="558987"/>
          </a:xfrm>
        </p:spPr>
        <p:txBody>
          <a:bodyPr>
            <a:normAutofit/>
          </a:bodyPr>
          <a:lstStyle/>
          <a:p>
            <a:r>
              <a:rPr lang="en-US" dirty="0"/>
              <a:t>Excel </a:t>
            </a:r>
          </a:p>
          <a:p>
            <a:endParaRPr lang="en-US" dirty="0"/>
          </a:p>
        </p:txBody>
      </p:sp>
      <p:pic>
        <p:nvPicPr>
          <p:cNvPr id="5" name="Picture 4">
            <a:extLst>
              <a:ext uri="{FF2B5EF4-FFF2-40B4-BE49-F238E27FC236}">
                <a16:creationId xmlns:a16="http://schemas.microsoft.com/office/drawing/2014/main" id="{273F4526-BEFF-C874-E470-48E1A53F0D22}"/>
              </a:ext>
            </a:extLst>
          </p:cNvPr>
          <p:cNvPicPr>
            <a:picLocks noChangeAspect="1"/>
          </p:cNvPicPr>
          <p:nvPr/>
        </p:nvPicPr>
        <p:blipFill>
          <a:blip r:embed="rId2"/>
          <a:stretch>
            <a:fillRect/>
          </a:stretch>
        </p:blipFill>
        <p:spPr>
          <a:xfrm>
            <a:off x="625403" y="3838982"/>
            <a:ext cx="2353003" cy="2210108"/>
          </a:xfrm>
          <a:prstGeom prst="rect">
            <a:avLst/>
          </a:prstGeom>
        </p:spPr>
      </p:pic>
      <p:sp>
        <p:nvSpPr>
          <p:cNvPr id="6" name="Content Placeholder 2">
            <a:extLst>
              <a:ext uri="{FF2B5EF4-FFF2-40B4-BE49-F238E27FC236}">
                <a16:creationId xmlns:a16="http://schemas.microsoft.com/office/drawing/2014/main" id="{11F39793-0DC0-9845-A7AD-BBE350F62FE6}"/>
              </a:ext>
            </a:extLst>
          </p:cNvPr>
          <p:cNvSpPr txBox="1">
            <a:spLocks/>
          </p:cNvSpPr>
          <p:nvPr/>
        </p:nvSpPr>
        <p:spPr>
          <a:xfrm>
            <a:off x="5463988" y="2870012"/>
            <a:ext cx="1169894" cy="558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SQL </a:t>
            </a:r>
          </a:p>
          <a:p>
            <a:endParaRPr lang="en-US" dirty="0"/>
          </a:p>
        </p:txBody>
      </p:sp>
      <p:sp>
        <p:nvSpPr>
          <p:cNvPr id="7" name="Content Placeholder 2">
            <a:extLst>
              <a:ext uri="{FF2B5EF4-FFF2-40B4-BE49-F238E27FC236}">
                <a16:creationId xmlns:a16="http://schemas.microsoft.com/office/drawing/2014/main" id="{91AE6865-AC15-62B6-73E7-7A6E4CCEEDAC}"/>
              </a:ext>
            </a:extLst>
          </p:cNvPr>
          <p:cNvSpPr txBox="1">
            <a:spLocks/>
          </p:cNvSpPr>
          <p:nvPr/>
        </p:nvSpPr>
        <p:spPr>
          <a:xfrm>
            <a:off x="9285191" y="2075328"/>
            <a:ext cx="1418667" cy="55898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 BI </a:t>
            </a:r>
          </a:p>
          <a:p>
            <a:endParaRPr lang="en-US" dirty="0"/>
          </a:p>
        </p:txBody>
      </p:sp>
      <p:pic>
        <p:nvPicPr>
          <p:cNvPr id="9" name="Picture 8">
            <a:extLst>
              <a:ext uri="{FF2B5EF4-FFF2-40B4-BE49-F238E27FC236}">
                <a16:creationId xmlns:a16="http://schemas.microsoft.com/office/drawing/2014/main" id="{24565A2A-F872-40D8-6C17-DABB8E8CDAB8}"/>
              </a:ext>
            </a:extLst>
          </p:cNvPr>
          <p:cNvPicPr>
            <a:picLocks noChangeAspect="1"/>
          </p:cNvPicPr>
          <p:nvPr/>
        </p:nvPicPr>
        <p:blipFill>
          <a:blip r:embed="rId3">
            <a:extLst>
              <a:ext uri="{28A0092B-C50C-407E-A947-70E740481C1C}">
                <a14:useLocalDpi xmlns:a14="http://schemas.microsoft.com/office/drawing/2010/main" val="0"/>
              </a:ext>
            </a:extLst>
          </a:blip>
          <a:srcRect l="23845" r="22480" b="9573"/>
          <a:stretch/>
        </p:blipFill>
        <p:spPr>
          <a:xfrm>
            <a:off x="5226424" y="3429000"/>
            <a:ext cx="1407458" cy="2371165"/>
          </a:xfrm>
          <a:prstGeom prst="rect">
            <a:avLst/>
          </a:prstGeom>
        </p:spPr>
      </p:pic>
      <p:sp>
        <p:nvSpPr>
          <p:cNvPr id="10" name="AutoShape 2" descr="Power BI - Quantum: Machine Learning &amp; Analytics">
            <a:extLst>
              <a:ext uri="{FF2B5EF4-FFF2-40B4-BE49-F238E27FC236}">
                <a16:creationId xmlns:a16="http://schemas.microsoft.com/office/drawing/2014/main" id="{85CA6C17-3546-C4A0-D7AC-1D6B3D85B3E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F26D01CD-5092-C3BE-E756-81700FE16C0E}"/>
              </a:ext>
            </a:extLst>
          </p:cNvPr>
          <p:cNvPicPr>
            <a:picLocks noChangeAspect="1"/>
          </p:cNvPicPr>
          <p:nvPr/>
        </p:nvPicPr>
        <p:blipFill>
          <a:blip r:embed="rId4"/>
          <a:stretch>
            <a:fillRect/>
          </a:stretch>
        </p:blipFill>
        <p:spPr>
          <a:xfrm>
            <a:off x="8689039" y="3018955"/>
            <a:ext cx="2362200" cy="2597816"/>
          </a:xfrm>
          <a:prstGeom prst="rect">
            <a:avLst/>
          </a:prstGeom>
        </p:spPr>
      </p:pic>
      <p:sp>
        <p:nvSpPr>
          <p:cNvPr id="4" name="TextBox 3">
            <a:extLst>
              <a:ext uri="{FF2B5EF4-FFF2-40B4-BE49-F238E27FC236}">
                <a16:creationId xmlns:a16="http://schemas.microsoft.com/office/drawing/2014/main" id="{126ADD19-B505-2B6F-4E32-5290CBCA3118}"/>
              </a:ext>
            </a:extLst>
          </p:cNvPr>
          <p:cNvSpPr txBox="1"/>
          <p:nvPr/>
        </p:nvSpPr>
        <p:spPr>
          <a:xfrm>
            <a:off x="11261797" y="5961529"/>
            <a:ext cx="304800" cy="369332"/>
          </a:xfrm>
          <a:prstGeom prst="rect">
            <a:avLst/>
          </a:prstGeom>
          <a:noFill/>
        </p:spPr>
        <p:txBody>
          <a:bodyPr wrap="square" rtlCol="0">
            <a:spAutoFit/>
          </a:bodyPr>
          <a:lstStyle/>
          <a:p>
            <a:r>
              <a:rPr lang="en-US" dirty="0"/>
              <a:t>7</a:t>
            </a:r>
          </a:p>
        </p:txBody>
      </p:sp>
    </p:spTree>
    <p:extLst>
      <p:ext uri="{BB962C8B-B14F-4D97-AF65-F5344CB8AC3E}">
        <p14:creationId xmlns:p14="http://schemas.microsoft.com/office/powerpoint/2010/main" val="1233944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9AAAE-9E11-CFBC-0E7F-E6CE3CFB808B}"/>
              </a:ext>
            </a:extLst>
          </p:cNvPr>
          <p:cNvSpPr>
            <a:spLocks noGrp="1"/>
          </p:cNvSpPr>
          <p:nvPr>
            <p:ph type="title"/>
          </p:nvPr>
        </p:nvSpPr>
        <p:spPr/>
        <p:txBody>
          <a:bodyPr/>
          <a:lstStyle/>
          <a:p>
            <a:r>
              <a:rPr lang="en-US" dirty="0"/>
              <a:t>Dataset Images</a:t>
            </a:r>
          </a:p>
        </p:txBody>
      </p:sp>
      <p:pic>
        <p:nvPicPr>
          <p:cNvPr id="7" name="Content Placeholder 6">
            <a:extLst>
              <a:ext uri="{FF2B5EF4-FFF2-40B4-BE49-F238E27FC236}">
                <a16:creationId xmlns:a16="http://schemas.microsoft.com/office/drawing/2014/main" id="{E4C820A1-953B-7BBB-5E5C-A7A27318CC65}"/>
              </a:ext>
            </a:extLst>
          </p:cNvPr>
          <p:cNvPicPr>
            <a:picLocks noGrp="1" noChangeAspect="1"/>
          </p:cNvPicPr>
          <p:nvPr>
            <p:ph idx="1"/>
          </p:nvPr>
        </p:nvPicPr>
        <p:blipFill>
          <a:blip r:embed="rId2"/>
          <a:stretch>
            <a:fillRect/>
          </a:stretch>
        </p:blipFill>
        <p:spPr>
          <a:xfrm>
            <a:off x="4813060" y="1690688"/>
            <a:ext cx="5645940" cy="2764305"/>
          </a:xfrm>
        </p:spPr>
      </p:pic>
      <p:pic>
        <p:nvPicPr>
          <p:cNvPr id="5" name="Picture 4">
            <a:extLst>
              <a:ext uri="{FF2B5EF4-FFF2-40B4-BE49-F238E27FC236}">
                <a16:creationId xmlns:a16="http://schemas.microsoft.com/office/drawing/2014/main" id="{888C3C3A-0561-14A9-8E97-FE36B898BEC8}"/>
              </a:ext>
            </a:extLst>
          </p:cNvPr>
          <p:cNvPicPr>
            <a:picLocks noChangeAspect="1"/>
          </p:cNvPicPr>
          <p:nvPr/>
        </p:nvPicPr>
        <p:blipFill>
          <a:blip r:embed="rId3"/>
          <a:stretch>
            <a:fillRect/>
          </a:stretch>
        </p:blipFill>
        <p:spPr>
          <a:xfrm>
            <a:off x="113492" y="1690688"/>
            <a:ext cx="4321966" cy="3437204"/>
          </a:xfrm>
          <a:prstGeom prst="rect">
            <a:avLst/>
          </a:prstGeom>
        </p:spPr>
      </p:pic>
      <p:pic>
        <p:nvPicPr>
          <p:cNvPr id="9" name="Picture 8">
            <a:extLst>
              <a:ext uri="{FF2B5EF4-FFF2-40B4-BE49-F238E27FC236}">
                <a16:creationId xmlns:a16="http://schemas.microsoft.com/office/drawing/2014/main" id="{8C0817AD-F50E-2585-CE15-8C927331516F}"/>
              </a:ext>
            </a:extLst>
          </p:cNvPr>
          <p:cNvPicPr>
            <a:picLocks noChangeAspect="1"/>
          </p:cNvPicPr>
          <p:nvPr/>
        </p:nvPicPr>
        <p:blipFill>
          <a:blip r:embed="rId4"/>
          <a:stretch>
            <a:fillRect/>
          </a:stretch>
        </p:blipFill>
        <p:spPr>
          <a:xfrm>
            <a:off x="5452469" y="4678909"/>
            <a:ext cx="1914792" cy="1543265"/>
          </a:xfrm>
          <a:prstGeom prst="rect">
            <a:avLst/>
          </a:prstGeom>
        </p:spPr>
      </p:pic>
      <p:sp>
        <p:nvSpPr>
          <p:cNvPr id="3" name="TextBox 2">
            <a:extLst>
              <a:ext uri="{FF2B5EF4-FFF2-40B4-BE49-F238E27FC236}">
                <a16:creationId xmlns:a16="http://schemas.microsoft.com/office/drawing/2014/main" id="{6EBEE41C-F86D-D747-2FF7-82EDF808C1F2}"/>
              </a:ext>
            </a:extLst>
          </p:cNvPr>
          <p:cNvSpPr txBox="1"/>
          <p:nvPr/>
        </p:nvSpPr>
        <p:spPr>
          <a:xfrm>
            <a:off x="11268636" y="5952565"/>
            <a:ext cx="304800"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99921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0A59-84D6-4238-3845-7B58713EBBB7}"/>
              </a:ext>
            </a:extLst>
          </p:cNvPr>
          <p:cNvSpPr>
            <a:spLocks noGrp="1"/>
          </p:cNvSpPr>
          <p:nvPr>
            <p:ph type="title"/>
          </p:nvPr>
        </p:nvSpPr>
        <p:spPr>
          <a:xfrm>
            <a:off x="838199" y="153761"/>
            <a:ext cx="10515600" cy="791322"/>
          </a:xfrm>
        </p:spPr>
        <p:txBody>
          <a:bodyPr/>
          <a:lstStyle/>
          <a:p>
            <a:pPr algn="ctr"/>
            <a:r>
              <a:rPr lang="en-US" dirty="0">
                <a:latin typeface="Arial Black" panose="020B0A04020102020204" pitchFamily="34" charset="0"/>
              </a:rPr>
              <a:t>Finding-1</a:t>
            </a:r>
          </a:p>
        </p:txBody>
      </p:sp>
      <p:sp>
        <p:nvSpPr>
          <p:cNvPr id="3" name="Content Placeholder 2">
            <a:extLst>
              <a:ext uri="{FF2B5EF4-FFF2-40B4-BE49-F238E27FC236}">
                <a16:creationId xmlns:a16="http://schemas.microsoft.com/office/drawing/2014/main" id="{68C5E89A-9D80-2EB1-5516-BB9135BBB88D}"/>
              </a:ext>
            </a:extLst>
          </p:cNvPr>
          <p:cNvSpPr>
            <a:spLocks noGrp="1"/>
          </p:cNvSpPr>
          <p:nvPr>
            <p:ph idx="1"/>
          </p:nvPr>
        </p:nvSpPr>
        <p:spPr>
          <a:xfrm>
            <a:off x="1317811" y="5055387"/>
            <a:ext cx="9556377" cy="1500839"/>
          </a:xfrm>
        </p:spPr>
        <p:txBody>
          <a:bodyPr>
            <a:normAutofit/>
          </a:bodyPr>
          <a:lstStyle/>
          <a:p>
            <a:r>
              <a:rPr lang="en-US" sz="2000" dirty="0"/>
              <a:t>In </a:t>
            </a:r>
            <a:r>
              <a:rPr lang="en-US" sz="2000" b="1" dirty="0"/>
              <a:t>Figure 1</a:t>
            </a:r>
            <a:r>
              <a:rPr lang="en-US" sz="2000" dirty="0"/>
              <a:t>, it is observed that </a:t>
            </a:r>
            <a:r>
              <a:rPr lang="en-US" sz="2000" b="1" dirty="0"/>
              <a:t>Location 1</a:t>
            </a:r>
            <a:r>
              <a:rPr lang="en-US" sz="2000" dirty="0"/>
              <a:t> and </a:t>
            </a:r>
            <a:r>
              <a:rPr lang="en-US" sz="2000" b="1" dirty="0"/>
              <a:t>Location 2</a:t>
            </a:r>
            <a:r>
              <a:rPr lang="en-US" sz="2000" dirty="0"/>
              <a:t> both have the highest number of trips, with </a:t>
            </a:r>
            <a:r>
              <a:rPr lang="en-US" sz="2000" b="1" dirty="0"/>
              <a:t>5 trips each</a:t>
            </a:r>
            <a:r>
              <a:rPr lang="en-US" sz="2000" dirty="0"/>
              <a:t>.</a:t>
            </a:r>
          </a:p>
          <a:p>
            <a:r>
              <a:rPr lang="en-US" sz="2000" dirty="0"/>
              <a:t>In </a:t>
            </a:r>
            <a:r>
              <a:rPr lang="en-US" sz="2000" b="1" dirty="0"/>
              <a:t>Figure 2</a:t>
            </a:r>
            <a:r>
              <a:rPr lang="en-US" sz="2000" dirty="0"/>
              <a:t>, among a total of </a:t>
            </a:r>
            <a:r>
              <a:rPr lang="en-US" sz="2000" b="1" dirty="0"/>
              <a:t>300 drivers</a:t>
            </a:r>
            <a:r>
              <a:rPr lang="en-US" sz="2000" dirty="0"/>
              <a:t>, only </a:t>
            </a:r>
            <a:r>
              <a:rPr lang="en-US" sz="2000" b="1" dirty="0"/>
              <a:t>5 drivers</a:t>
            </a:r>
            <a:r>
              <a:rPr lang="en-US" sz="2000" dirty="0"/>
              <a:t> are identified as top earners.</a:t>
            </a:r>
          </a:p>
          <a:p>
            <a:endParaRPr lang="en-US" sz="3200" dirty="0">
              <a:solidFill>
                <a:schemeClr val="tx1">
                  <a:lumMod val="95000"/>
                  <a:lumOff val="5000"/>
                </a:schemeClr>
              </a:solidFill>
            </a:endParaRPr>
          </a:p>
        </p:txBody>
      </p:sp>
      <p:sp>
        <p:nvSpPr>
          <p:cNvPr id="6" name="TextBox 5">
            <a:extLst>
              <a:ext uri="{FF2B5EF4-FFF2-40B4-BE49-F238E27FC236}">
                <a16:creationId xmlns:a16="http://schemas.microsoft.com/office/drawing/2014/main" id="{C8C14F79-6ED3-2950-85AC-C201DD47C988}"/>
              </a:ext>
            </a:extLst>
          </p:cNvPr>
          <p:cNvSpPr txBox="1"/>
          <p:nvPr/>
        </p:nvSpPr>
        <p:spPr>
          <a:xfrm>
            <a:off x="2246999" y="4061299"/>
            <a:ext cx="6723530" cy="1200329"/>
          </a:xfrm>
          <a:prstGeom prst="rect">
            <a:avLst/>
          </a:prstGeom>
          <a:noFill/>
        </p:spPr>
        <p:txBody>
          <a:bodyPr wrap="square" rtlCol="0">
            <a:spAutoFit/>
          </a:bodyPr>
          <a:lstStyle/>
          <a:p>
            <a:r>
              <a:rPr lang="en-US" sz="1800" dirty="0">
                <a:latin typeface="Consolas" panose="020B0609020204030204" pitchFamily="49" charset="0"/>
              </a:rPr>
              <a:t>Fig 1:</a:t>
            </a:r>
            <a:r>
              <a:rPr lang="en-US" sz="1800" dirty="0">
                <a:solidFill>
                  <a:srgbClr val="008000"/>
                </a:solidFill>
                <a:latin typeface="Consolas" panose="020B0609020204030204" pitchFamily="49" charset="0"/>
              </a:rPr>
              <a:t>which two locations had the most trips</a:t>
            </a:r>
          </a:p>
          <a:p>
            <a:r>
              <a:rPr lang="en-US" dirty="0">
                <a:solidFill>
                  <a:schemeClr val="tx1">
                    <a:lumMod val="95000"/>
                    <a:lumOff val="5000"/>
                  </a:schemeClr>
                </a:solidFill>
                <a:latin typeface="Consolas" panose="020B0609020204030204" pitchFamily="49" charset="0"/>
              </a:rPr>
              <a:t>Fig 2: </a:t>
            </a:r>
            <a:r>
              <a:rPr lang="en-US" sz="1800" dirty="0">
                <a:solidFill>
                  <a:srgbClr val="008000"/>
                </a:solidFill>
                <a:latin typeface="Consolas" panose="020B0609020204030204" pitchFamily="49" charset="0"/>
              </a:rPr>
              <a:t>top 5 earning drivers</a:t>
            </a:r>
            <a:endParaRPr lang="en-US" sz="1800" dirty="0">
              <a:solidFill>
                <a:schemeClr val="accent2"/>
              </a:solidFill>
              <a:latin typeface="Consolas" panose="020B0609020204030204" pitchFamily="49" charset="0"/>
            </a:endParaRPr>
          </a:p>
          <a:p>
            <a:endParaRPr lang="en-US" dirty="0"/>
          </a:p>
          <a:p>
            <a:endParaRPr lang="en-US" dirty="0"/>
          </a:p>
        </p:txBody>
      </p:sp>
      <p:sp>
        <p:nvSpPr>
          <p:cNvPr id="8" name="TextBox 7">
            <a:extLst>
              <a:ext uri="{FF2B5EF4-FFF2-40B4-BE49-F238E27FC236}">
                <a16:creationId xmlns:a16="http://schemas.microsoft.com/office/drawing/2014/main" id="{21BE928C-98BE-2AD5-1023-A007B54AC3EA}"/>
              </a:ext>
            </a:extLst>
          </p:cNvPr>
          <p:cNvSpPr txBox="1"/>
          <p:nvPr/>
        </p:nvSpPr>
        <p:spPr>
          <a:xfrm>
            <a:off x="286870" y="1071323"/>
            <a:ext cx="6096000" cy="1200329"/>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top</a:t>
            </a:r>
            <a:r>
              <a:rPr lang="en-US" sz="1800" dirty="0">
                <a:solidFill>
                  <a:srgbClr val="000000"/>
                </a:solidFill>
                <a:latin typeface="Consolas" panose="020B0609020204030204" pitchFamily="49" charset="0"/>
              </a:rPr>
              <a:t> 2 </a:t>
            </a:r>
            <a:r>
              <a:rPr lang="en-US" sz="1800" dirty="0" err="1">
                <a:solidFill>
                  <a:srgbClr val="000000"/>
                </a:solidFill>
                <a:latin typeface="Consolas" panose="020B0609020204030204" pitchFamily="49" charset="0"/>
              </a:rPr>
              <a:t>loc_from</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loc_to</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tripid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trip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trips</a:t>
            </a:r>
          </a:p>
          <a:p>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loc_from</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loc_to</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tripid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dirty="0"/>
          </a:p>
        </p:txBody>
      </p:sp>
      <p:pic>
        <p:nvPicPr>
          <p:cNvPr id="10" name="Picture 9">
            <a:extLst>
              <a:ext uri="{FF2B5EF4-FFF2-40B4-BE49-F238E27FC236}">
                <a16:creationId xmlns:a16="http://schemas.microsoft.com/office/drawing/2014/main" id="{5F5AF5F5-6370-8BD5-F48A-447FF447C710}"/>
              </a:ext>
            </a:extLst>
          </p:cNvPr>
          <p:cNvPicPr>
            <a:picLocks noChangeAspect="1"/>
          </p:cNvPicPr>
          <p:nvPr/>
        </p:nvPicPr>
        <p:blipFill>
          <a:blip r:embed="rId2"/>
          <a:srcRect r="12207" b="9656"/>
          <a:stretch/>
        </p:blipFill>
        <p:spPr>
          <a:xfrm>
            <a:off x="1606021" y="2271652"/>
            <a:ext cx="1872285" cy="994088"/>
          </a:xfrm>
          <a:prstGeom prst="rect">
            <a:avLst/>
          </a:prstGeom>
        </p:spPr>
      </p:pic>
      <p:sp>
        <p:nvSpPr>
          <p:cNvPr id="12" name="TextBox 11">
            <a:extLst>
              <a:ext uri="{FF2B5EF4-FFF2-40B4-BE49-F238E27FC236}">
                <a16:creationId xmlns:a16="http://schemas.microsoft.com/office/drawing/2014/main" id="{5E2B7E2B-E492-5B3C-71CE-A7E943D6D274}"/>
              </a:ext>
            </a:extLst>
          </p:cNvPr>
          <p:cNvSpPr txBox="1"/>
          <p:nvPr/>
        </p:nvSpPr>
        <p:spPr>
          <a:xfrm>
            <a:off x="286869" y="760417"/>
            <a:ext cx="1174377" cy="369332"/>
          </a:xfrm>
          <a:prstGeom prst="rect">
            <a:avLst/>
          </a:prstGeom>
          <a:noFill/>
        </p:spPr>
        <p:txBody>
          <a:bodyPr wrap="square">
            <a:spAutoFit/>
          </a:bodyPr>
          <a:lstStyle/>
          <a:p>
            <a:r>
              <a:rPr lang="en-US" sz="1800" dirty="0">
                <a:latin typeface="Consolas" panose="020B0609020204030204" pitchFamily="49" charset="0"/>
              </a:rPr>
              <a:t>Fig 1:</a:t>
            </a:r>
            <a:endParaRPr lang="en-US" dirty="0"/>
          </a:p>
        </p:txBody>
      </p:sp>
      <p:sp>
        <p:nvSpPr>
          <p:cNvPr id="14" name="TextBox 13">
            <a:extLst>
              <a:ext uri="{FF2B5EF4-FFF2-40B4-BE49-F238E27FC236}">
                <a16:creationId xmlns:a16="http://schemas.microsoft.com/office/drawing/2014/main" id="{F3D28B10-B960-FF2E-370C-8BD5DF6CFCFB}"/>
              </a:ext>
            </a:extLst>
          </p:cNvPr>
          <p:cNvSpPr txBox="1"/>
          <p:nvPr/>
        </p:nvSpPr>
        <p:spPr>
          <a:xfrm>
            <a:off x="6382870" y="945083"/>
            <a:ext cx="5593978" cy="2308324"/>
          </a:xfrm>
          <a:prstGeom prst="rect">
            <a:avLst/>
          </a:prstGeom>
          <a:noFill/>
        </p:spPr>
        <p:txBody>
          <a:bodyPr wrap="square">
            <a:spAutoFit/>
          </a:bodyPr>
          <a:lstStyle/>
          <a:p>
            <a:r>
              <a:rPr lang="en-US" sz="1800" dirty="0">
                <a:solidFill>
                  <a:schemeClr val="tx1">
                    <a:lumMod val="95000"/>
                    <a:lumOff val="5000"/>
                  </a:schemeClr>
                </a:solidFill>
                <a:latin typeface="Consolas" panose="020B0609020204030204" pitchFamily="49" charset="0"/>
              </a:rPr>
              <a:t>Fig 2:</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dense_rank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fare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rank</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driverid</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fare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fare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trips </a:t>
            </a:r>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driverid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rank</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&lt;</a:t>
            </a:r>
            <a:r>
              <a:rPr lang="en-US" sz="1800" dirty="0">
                <a:solidFill>
                  <a:srgbClr val="000000"/>
                </a:solidFill>
                <a:latin typeface="Consolas" panose="020B0609020204030204" pitchFamily="49" charset="0"/>
              </a:rPr>
              <a:t> 6</a:t>
            </a:r>
            <a:r>
              <a:rPr lang="en-US" sz="1800" dirty="0">
                <a:solidFill>
                  <a:srgbClr val="808080"/>
                </a:solidFill>
                <a:latin typeface="Consolas" panose="020B0609020204030204" pitchFamily="49" charset="0"/>
              </a:rPr>
              <a:t>;</a:t>
            </a:r>
            <a:endParaRPr lang="en-US" dirty="0"/>
          </a:p>
        </p:txBody>
      </p:sp>
      <p:pic>
        <p:nvPicPr>
          <p:cNvPr id="16" name="Picture 15">
            <a:extLst>
              <a:ext uri="{FF2B5EF4-FFF2-40B4-BE49-F238E27FC236}">
                <a16:creationId xmlns:a16="http://schemas.microsoft.com/office/drawing/2014/main" id="{DD5E185A-47F4-3E7B-D0A7-EED580DF2184}"/>
              </a:ext>
            </a:extLst>
          </p:cNvPr>
          <p:cNvPicPr>
            <a:picLocks noChangeAspect="1"/>
          </p:cNvPicPr>
          <p:nvPr/>
        </p:nvPicPr>
        <p:blipFill>
          <a:blip r:embed="rId3"/>
          <a:srcRect t="3525" r="8636" b="7460"/>
          <a:stretch/>
        </p:blipFill>
        <p:spPr>
          <a:xfrm>
            <a:off x="8250210" y="3240653"/>
            <a:ext cx="1584072" cy="1305891"/>
          </a:xfrm>
          <a:prstGeom prst="rect">
            <a:avLst/>
          </a:prstGeom>
        </p:spPr>
      </p:pic>
      <p:sp>
        <p:nvSpPr>
          <p:cNvPr id="17" name="TextBox 16">
            <a:extLst>
              <a:ext uri="{FF2B5EF4-FFF2-40B4-BE49-F238E27FC236}">
                <a16:creationId xmlns:a16="http://schemas.microsoft.com/office/drawing/2014/main" id="{6CA006CA-604D-D5A8-7A04-521EDF40EBC6}"/>
              </a:ext>
            </a:extLst>
          </p:cNvPr>
          <p:cNvSpPr txBox="1"/>
          <p:nvPr/>
        </p:nvSpPr>
        <p:spPr>
          <a:xfrm>
            <a:off x="321387" y="2271652"/>
            <a:ext cx="1105340" cy="369332"/>
          </a:xfrm>
          <a:prstGeom prst="rect">
            <a:avLst/>
          </a:prstGeom>
          <a:noFill/>
        </p:spPr>
        <p:txBody>
          <a:bodyPr wrap="square" rtlCol="0">
            <a:spAutoFit/>
          </a:bodyPr>
          <a:lstStyle/>
          <a:p>
            <a:r>
              <a:rPr lang="en-US" b="1" dirty="0"/>
              <a:t>Output 1:</a:t>
            </a:r>
          </a:p>
        </p:txBody>
      </p:sp>
      <p:sp>
        <p:nvSpPr>
          <p:cNvPr id="18" name="TextBox 17">
            <a:extLst>
              <a:ext uri="{FF2B5EF4-FFF2-40B4-BE49-F238E27FC236}">
                <a16:creationId xmlns:a16="http://schemas.microsoft.com/office/drawing/2014/main" id="{FF5A6061-824A-F63E-D787-B72649716CC0}"/>
              </a:ext>
            </a:extLst>
          </p:cNvPr>
          <p:cNvSpPr txBox="1"/>
          <p:nvPr/>
        </p:nvSpPr>
        <p:spPr>
          <a:xfrm>
            <a:off x="7144870" y="3202481"/>
            <a:ext cx="1105340" cy="369332"/>
          </a:xfrm>
          <a:prstGeom prst="rect">
            <a:avLst/>
          </a:prstGeom>
          <a:noFill/>
        </p:spPr>
        <p:txBody>
          <a:bodyPr wrap="square" rtlCol="0">
            <a:spAutoFit/>
          </a:bodyPr>
          <a:lstStyle/>
          <a:p>
            <a:r>
              <a:rPr lang="en-US" b="1" dirty="0"/>
              <a:t>Output 2:</a:t>
            </a:r>
          </a:p>
        </p:txBody>
      </p:sp>
      <p:sp>
        <p:nvSpPr>
          <p:cNvPr id="4" name="TextBox 3">
            <a:extLst>
              <a:ext uri="{FF2B5EF4-FFF2-40B4-BE49-F238E27FC236}">
                <a16:creationId xmlns:a16="http://schemas.microsoft.com/office/drawing/2014/main" id="{5386B5B2-A085-A5A8-12B7-E3142A3713D2}"/>
              </a:ext>
            </a:extLst>
          </p:cNvPr>
          <p:cNvSpPr txBox="1"/>
          <p:nvPr/>
        </p:nvSpPr>
        <p:spPr>
          <a:xfrm>
            <a:off x="11201399" y="6186894"/>
            <a:ext cx="304800" cy="369332"/>
          </a:xfrm>
          <a:prstGeom prst="rect">
            <a:avLst/>
          </a:prstGeom>
          <a:noFill/>
        </p:spPr>
        <p:txBody>
          <a:bodyPr wrap="square" rtlCol="0">
            <a:spAutoFit/>
          </a:bodyPr>
          <a:lstStyle/>
          <a:p>
            <a:r>
              <a:rPr lang="en-US" dirty="0"/>
              <a:t>9</a:t>
            </a:r>
          </a:p>
        </p:txBody>
      </p:sp>
    </p:spTree>
    <p:extLst>
      <p:ext uri="{BB962C8B-B14F-4D97-AF65-F5344CB8AC3E}">
        <p14:creationId xmlns:p14="http://schemas.microsoft.com/office/powerpoint/2010/main" val="896316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926</Words>
  <Application>Microsoft Office PowerPoint</Application>
  <PresentationFormat>Widescreen</PresentationFormat>
  <Paragraphs>105</Paragraphs>
  <Slides>16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Arial Rounded MT Bold</vt:lpstr>
      <vt:lpstr>Calibri</vt:lpstr>
      <vt:lpstr>Calibri Light</vt:lpstr>
      <vt:lpstr>Consolas</vt:lpstr>
      <vt:lpstr>Office Theme</vt:lpstr>
      <vt:lpstr>Data Analysis Portfolio</vt:lpstr>
      <vt:lpstr> Table of Contents  </vt:lpstr>
      <vt:lpstr>Professional Background</vt:lpstr>
      <vt:lpstr>NAMMA YATRA  Project Description</vt:lpstr>
      <vt:lpstr>The Problem</vt:lpstr>
      <vt:lpstr>PowerPoint Presentation</vt:lpstr>
      <vt:lpstr>Tools used for visualization</vt:lpstr>
      <vt:lpstr>Dataset Images</vt:lpstr>
      <vt:lpstr>Finding-1</vt:lpstr>
      <vt:lpstr>Finding-2</vt:lpstr>
      <vt:lpstr>Finding 3</vt:lpstr>
      <vt:lpstr>Finding 3</vt:lpstr>
      <vt:lpstr>PowerPoint Presentation</vt:lpstr>
      <vt:lpstr>Analysis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 KUMAR</dc:creator>
  <cp:lastModifiedBy>SAI KUMAR</cp:lastModifiedBy>
  <cp:revision>4</cp:revision>
  <dcterms:created xsi:type="dcterms:W3CDTF">2024-09-05T19:13:02Z</dcterms:created>
  <dcterms:modified xsi:type="dcterms:W3CDTF">2024-09-08T07:15:13Z</dcterms:modified>
</cp:coreProperties>
</file>